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</p:sldIdLst>
  <p:sldSz cy="6858000" cx="9144000"/>
  <p:notesSz cx="6858000" cy="9144000"/>
  <p:embeddedFontLst>
    <p:embeddedFont>
      <p:font typeface="Libre Franklin"/>
      <p:regular r:id="rId87"/>
      <p:bold r:id="rId88"/>
      <p:italic r:id="rId89"/>
      <p:boldItalic r:id="rId90"/>
    </p:embeddedFont>
    <p:embeddedFont>
      <p:font typeface="Roboto"/>
      <p:regular r:id="rId91"/>
      <p:bold r:id="rId92"/>
      <p:italic r:id="rId93"/>
      <p:boldItalic r:id="rId94"/>
    </p:embeddedFont>
    <p:embeddedFont>
      <p:font typeface="Nunito"/>
      <p:regular r:id="rId95"/>
      <p:bold r:id="rId96"/>
      <p:italic r:id="rId97"/>
      <p:boldItalic r:id="rId98"/>
    </p:embeddedFont>
    <p:embeddedFont>
      <p:font typeface="Tahoma"/>
      <p:regular r:id="rId99"/>
      <p:bold r:id="rId100"/>
    </p:embeddedFont>
    <p:embeddedFont>
      <p:font typeface="Maven Pro"/>
      <p:regular r:id="rId101"/>
      <p:bold r:id="rId10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103" roundtripDataSignature="AMtx7mjGdrMt+TK4m/fLO8rs98fHWCyV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customschemas.google.com/relationships/presentationmetadata" Target="metadata"/><Relationship Id="rId102" Type="http://schemas.openxmlformats.org/officeDocument/2006/relationships/font" Target="fonts/MavenPro-bold.fntdata"/><Relationship Id="rId101" Type="http://schemas.openxmlformats.org/officeDocument/2006/relationships/font" Target="fonts/MavenPro-regular.fntdata"/><Relationship Id="rId100" Type="http://schemas.openxmlformats.org/officeDocument/2006/relationships/font" Target="fonts/Tahoma-bold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Nunito-regular.fntdata"/><Relationship Id="rId94" Type="http://schemas.openxmlformats.org/officeDocument/2006/relationships/font" Target="fonts/Roboto-boldItalic.fntdata"/><Relationship Id="rId97" Type="http://schemas.openxmlformats.org/officeDocument/2006/relationships/font" Target="fonts/Nunito-italic.fntdata"/><Relationship Id="rId96" Type="http://schemas.openxmlformats.org/officeDocument/2006/relationships/font" Target="fonts/Nunito-bold.fntdata"/><Relationship Id="rId11" Type="http://schemas.openxmlformats.org/officeDocument/2006/relationships/slide" Target="slides/slide6.xml"/><Relationship Id="rId99" Type="http://schemas.openxmlformats.org/officeDocument/2006/relationships/font" Target="fonts/Tahoma-regular.fntdata"/><Relationship Id="rId10" Type="http://schemas.openxmlformats.org/officeDocument/2006/relationships/slide" Target="slides/slide5.xml"/><Relationship Id="rId98" Type="http://schemas.openxmlformats.org/officeDocument/2006/relationships/font" Target="fonts/Nuni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font" Target="fonts/Roboto-regular.fntdata"/><Relationship Id="rId90" Type="http://schemas.openxmlformats.org/officeDocument/2006/relationships/font" Target="fonts/LibreFranklin-boldItalic.fntdata"/><Relationship Id="rId93" Type="http://schemas.openxmlformats.org/officeDocument/2006/relationships/font" Target="fonts/Roboto-italic.fntdata"/><Relationship Id="rId92" Type="http://schemas.openxmlformats.org/officeDocument/2006/relationships/font" Target="fonts/Robo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font" Target="fonts/LibreFranklin-bold.fntdata"/><Relationship Id="rId87" Type="http://schemas.openxmlformats.org/officeDocument/2006/relationships/font" Target="fonts/LibreFranklin-regular.fntdata"/><Relationship Id="rId89" Type="http://schemas.openxmlformats.org/officeDocument/2006/relationships/font" Target="fonts/LibreFranklin-italic.fntdata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118b531b59_0_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85" name="Google Shape;285;g1118b531b5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dcd25e7d44_0_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48" name="Google Shape;348;g1dcd25e7d4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9" name="Google Shape;349;g1dcd25e7d44_0_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dcd25e7d44_0_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54" name="Google Shape;354;g1dcd25e7d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5" name="Google Shape;355;g1dcd25e7d44_0_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1" name="Google Shape;361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dcd25e7d44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67" name="Google Shape;367;g1dcd25e7d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8" name="Google Shape;368;g1dcd25e7d44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dcd25e7d44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75" name="Google Shape;375;g1dcd25e7d4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6" name="Google Shape;376;g1dcd25e7d44_0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dcd25e7d44_0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83" name="Google Shape;383;g1dcd25e7d4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4" name="Google Shape;384;g1dcd25e7d44_0_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dcd25e7d44_0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91" name="Google Shape;391;g1dcd25e7d4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2" name="Google Shape;392;g1dcd25e7d44_0_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8" name="Google Shape;398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a4630b37a3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04" name="Google Shape;404;ga4630b37a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5" name="Google Shape;405;ga4630b37a3_0_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0" name="Google Shape;410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9d604c0203_1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3" name="Google Shape;293;g9d604c0203_1_3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a4630b37a3_0_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16" name="Google Shape;416;ga4630b37a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7" name="Google Shape;417;ga4630b37a3_0_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2" name="Google Shape;422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a4630b37a3_0_1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28" name="Google Shape;428;ga4630b37a3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9" name="Google Shape;429;ga4630b37a3_0_1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e467631268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34" name="Google Shape;434;ge4676312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5" name="Google Shape;435;ge467631268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a4630b37a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0" name="Google Shape;440;ga4630b37a3_0_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6" name="Google Shape;446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3" name="Google Shape;453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0" name="Google Shape;460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7" name="Google Shape;467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4" name="Google Shape;474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9d604c0203_1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1" name="Google Shape;301;g9d604c0203_1_6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1" name="Google Shape;481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8" name="Google Shape;488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6" name="Google Shape;496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4" name="Google Shape;504;p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2" name="Google Shape;512;p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0" name="Google Shape;520;p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8" name="Google Shape;528;p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a4630b37a3_0_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36" name="Google Shape;536;ga4630b37a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7" name="Google Shape;537;ga4630b37a3_0_7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a4630b37a3_0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42" name="Google Shape;542;ga4630b37a3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3" name="Google Shape;543;ga4630b37a3_0_7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9" name="Google Shape;549;p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8" name="Google Shape;308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a4630b37a3_0_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55" name="Google Shape;555;ga4630b37a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6" name="Google Shape;556;ga4630b37a3_0_9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a4630b37a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2" name="Google Shape;562;ga4630b37a3_0_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8" name="Google Shape;568;p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aff9139ab2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aff9139a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g2aff9139ab2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3" name="Google Shape;583;p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9" name="Google Shape;589;p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5" name="Google Shape;595;p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1" name="Google Shape;601;p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8" name="Google Shape;608;p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a4630b37a3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4" name="Google Shape;614;ga4630b37a3_0_1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4" name="Google Shape;314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e675abbd5f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20" name="Google Shape;620;ge675abbd5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1" name="Google Shape;621;ge675abbd5f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e675abbd5f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27" name="Google Shape;627;ge675abbd5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8" name="Google Shape;628;ge675abbd5f_0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e675abbd5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4" name="Google Shape;634;ge675abbd5f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0" name="Google Shape;640;p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7" name="Google Shape;647;p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a502d4ff86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55" name="Google Shape;655;ga502d4ff8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6" name="Google Shape;656;ga502d4ff86_0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a502d4ff86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62" name="Google Shape;662;ga502d4ff8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3" name="Google Shape;663;ga502d4ff86_0_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a502d4ff86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69" name="Google Shape;669;ga502d4ff8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0" name="Google Shape;670;ga502d4ff86_2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a502d4ff86_2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76" name="Google Shape;676;ga502d4ff86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7" name="Google Shape;677;ga502d4ff86_2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a502d4ff86_0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83" name="Google Shape;683;ga502d4ff8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4" name="Google Shape;684;ga502d4ff86_0_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0" name="Google Shape;320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53df1523ee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90" name="Google Shape;690;g53df1523e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1" name="Google Shape;691;g53df1523ee_0_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502d4ff86_0_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99" name="Google Shape;699;ga502d4ff8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0" name="Google Shape;700;ga502d4ff86_0_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6" name="Google Shape;706;p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3" name="Google Shape;713;p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53df1523ee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20" name="Google Shape;720;g53df1523e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1" name="Google Shape;721;g53df1523ee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53df1523ee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27" name="Google Shape;727;g53df1523e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8" name="Google Shape;728;g53df1523ee_2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128ad02b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5" name="Google Shape;735;g1128ad02bc1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3" name="Google Shape;743;p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2" name="Google Shape;752;p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9" name="Google Shape;759;p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7" name="Google Shape;327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5" name="Google Shape;765;p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e714991c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7" name="Google Shape;797;ge714991c0c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53df1523ee_0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35" name="Google Shape;835;g53df1523e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6" name="Google Shape;836;g53df1523ee_0_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53df1523ee_2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42" name="Google Shape;842;g53df1523ee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3" name="Google Shape;843;g53df1523ee_2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53df1523ee_2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49" name="Google Shape;849;g53df1523ee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0" name="Google Shape;850;g53df1523ee_2_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53df1523ee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56" name="Google Shape;856;g53df1523e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7" name="Google Shape;857;g53df1523ee_0_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3" name="Google Shape;863;p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1" name="Google Shape;871;p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7" name="Google Shape;877;p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4" name="Google Shape;884;p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4" name="Google Shape;334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0" name="Google Shape;890;p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114d283401b_0_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97" name="Google Shape;897;g114d283401b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8" name="Google Shape;898;g114d283401b_0_8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4630b37a3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40" name="Google Shape;340;ga4630b37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1" name="Google Shape;341;ga4630b37a3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g2aff9139ab2_0_1056"/>
          <p:cNvGrpSpPr/>
          <p:nvPr/>
        </p:nvGrpSpPr>
        <p:grpSpPr>
          <a:xfrm>
            <a:off x="7343003" y="4546120"/>
            <a:ext cx="1691422" cy="2310006"/>
            <a:chOff x="7343003" y="3409675"/>
            <a:chExt cx="1691422" cy="1732548"/>
          </a:xfrm>
        </p:grpSpPr>
        <p:grpSp>
          <p:nvGrpSpPr>
            <p:cNvPr id="15" name="Google Shape;15;g2aff9139ab2_0_1056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6" name="Google Shape;16;g2aff9139ab2_0_1056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g2aff9139ab2_0_1056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g2aff9139ab2_0_1056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9" name="Google Shape;19;g2aff9139ab2_0_1056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g2aff9139ab2_0_1056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g2aff9139ab2_0_1056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" name="Google Shape;22;g2aff9139ab2_0_1056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23" name="Google Shape;23;g2aff9139ab2_0_1056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g2aff9139ab2_0_1056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g2aff9139ab2_0_1056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g2aff9139ab2_0_1056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" name="Google Shape;27;g2aff9139ab2_0_1056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8" name="Google Shape;28;g2aff9139ab2_0_1056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g2aff9139ab2_0_1056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g2aff9139ab2_0_1056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" name="Google Shape;31;g2aff9139ab2_0_1056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g2aff9139ab2_0_1056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3" name="Google Shape;33;g2aff9139ab2_0_1056"/>
          <p:cNvGrpSpPr/>
          <p:nvPr/>
        </p:nvGrpSpPr>
        <p:grpSpPr>
          <a:xfrm>
            <a:off x="5043503" y="0"/>
            <a:ext cx="3814072" cy="5118675"/>
            <a:chOff x="5043503" y="0"/>
            <a:chExt cx="3814072" cy="3839102"/>
          </a:xfrm>
        </p:grpSpPr>
        <p:sp>
          <p:nvSpPr>
            <p:cNvPr id="34" name="Google Shape;34;g2aff9139ab2_0_1056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g2aff9139ab2_0_1056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" name="Google Shape;36;g2aff9139ab2_0_1056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7" name="Google Shape;37;g2aff9139ab2_0_1056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g2aff9139ab2_0_1056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g2aff9139ab2_0_1056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g2aff9139ab2_0_1056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" name="Google Shape;41;g2aff9139ab2_0_1056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42" name="Google Shape;42;g2aff9139ab2_0_1056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g2aff9139ab2_0_1056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" name="Google Shape;44;g2aff9139ab2_0_1056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g2aff9139ab2_0_1056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g2aff9139ab2_0_1056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g2aff9139ab2_0_1056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g2aff9139ab2_0_1056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g2aff9139ab2_0_1056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" name="Google Shape;50;g2aff9139ab2_0_1056"/>
          <p:cNvSpPr txBox="1"/>
          <p:nvPr>
            <p:ph type="ctrTitle"/>
          </p:nvPr>
        </p:nvSpPr>
        <p:spPr>
          <a:xfrm>
            <a:off x="824000" y="2151750"/>
            <a:ext cx="4255500" cy="249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g2aff9139ab2_0_1056"/>
          <p:cNvSpPr txBox="1"/>
          <p:nvPr>
            <p:ph idx="1" type="subTitle"/>
          </p:nvPr>
        </p:nvSpPr>
        <p:spPr>
          <a:xfrm>
            <a:off x="824000" y="4795067"/>
            <a:ext cx="4255500" cy="9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g2aff9139ab2_0_1056"/>
          <p:cNvSpPr txBox="1"/>
          <p:nvPr>
            <p:ph idx="12" type="sldNum"/>
          </p:nvPr>
        </p:nvSpPr>
        <p:spPr>
          <a:xfrm>
            <a:off x="8451046" y="6315968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g2aff9139ab2_0_1188"/>
          <p:cNvGrpSpPr/>
          <p:nvPr/>
        </p:nvGrpSpPr>
        <p:grpSpPr>
          <a:xfrm>
            <a:off x="52" y="5465463"/>
            <a:ext cx="9144036" cy="1392365"/>
            <a:chOff x="52" y="4099200"/>
            <a:chExt cx="9144036" cy="1044300"/>
          </a:xfrm>
        </p:grpSpPr>
        <p:grpSp>
          <p:nvGrpSpPr>
            <p:cNvPr id="147" name="Google Shape;147;g2aff9139ab2_0_1188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8" name="Google Shape;148;g2aff9139ab2_0_1188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g2aff9139ab2_0_1188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g2aff9139ab2_0_1188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g2aff9139ab2_0_1188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" name="Google Shape;152;g2aff9139ab2_0_1188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53" name="Google Shape;153;g2aff9139ab2_0_1188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g2aff9139ab2_0_1188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g2aff9139ab2_0_1188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g2aff9139ab2_0_1188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g2aff9139ab2_0_1188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8" name="Google Shape;158;g2aff9139ab2_0_1188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9" name="Google Shape;159;g2aff9139ab2_0_1188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g2aff9139ab2_0_1188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g2aff9139ab2_0_1188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g2aff9139ab2_0_1188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g2aff9139ab2_0_1188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4" name="Google Shape;164;g2aff9139ab2_0_1188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g2aff9139ab2_0_1188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g2aff9139ab2_0_1188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7" name="Google Shape;167;g2aff9139ab2_0_1188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8" name="Google Shape;168;g2aff9139ab2_0_1188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g2aff9139ab2_0_1188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g2aff9139ab2_0_1188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g2aff9139ab2_0_1188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g2aff9139ab2_0_1188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3" name="Google Shape;173;g2aff9139ab2_0_1188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4" name="Google Shape;174;g2aff9139ab2_0_1188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g2aff9139ab2_0_1188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g2aff9139ab2_0_1188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g2aff9139ab2_0_1188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g2aff9139ab2_0_1188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9" name="Google Shape;179;g2aff9139ab2_0_1188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g2aff9139ab2_0_1188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g2aff9139ab2_0_1188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2" name="Google Shape;182;g2aff9139ab2_0_1188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83" name="Google Shape;183;g2aff9139ab2_0_1188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g2aff9139ab2_0_1188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g2aff9139ab2_0_1188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g2aff9139ab2_0_1188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g2aff9139ab2_0_1188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8" name="Google Shape;188;g2aff9139ab2_0_1188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9" name="Google Shape;189;g2aff9139ab2_0_1188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g2aff9139ab2_0_1188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g2aff9139ab2_0_1188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g2aff9139ab2_0_1188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3" name="Google Shape;193;g2aff9139ab2_0_1188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4" name="Google Shape;194;g2aff9139ab2_0_1188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g2aff9139ab2_0_1188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g2aff9139ab2_0_1188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g2aff9139ab2_0_1188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g2aff9139ab2_0_1188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9" name="Google Shape;199;g2aff9139ab2_0_1188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g2aff9139ab2_0_1188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g2aff9139ab2_0_1188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2" name="Google Shape;202;g2aff9139ab2_0_1188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203" name="Google Shape;203;g2aff9139ab2_0_1188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g2aff9139ab2_0_1188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g2aff9139ab2_0_1188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g2aff9139ab2_0_1188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7" name="Google Shape;207;g2aff9139ab2_0_1188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8" name="Google Shape;208;g2aff9139ab2_0_1188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g2aff9139ab2_0_1188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g2aff9139ab2_0_1188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g2aff9139ab2_0_1188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2" name="Google Shape;212;g2aff9139ab2_0_1188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13" name="Google Shape;213;g2aff9139ab2_0_1188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g2aff9139ab2_0_1188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g2aff9139ab2_0_1188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g2aff9139ab2_0_1188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g2aff9139ab2_0_1188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8" name="Google Shape;218;g2aff9139ab2_0_1188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9" name="Google Shape;219;g2aff9139ab2_0_1188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g2aff9139ab2_0_1188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g2aff9139ab2_0_1188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g2aff9139ab2_0_1188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g2aff9139ab2_0_1188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4" name="Google Shape;224;g2aff9139ab2_0_1188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g2aff9139ab2_0_1188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g2aff9139ab2_0_1188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7" name="Google Shape;227;g2aff9139ab2_0_1188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8" name="Google Shape;228;g2aff9139ab2_0_1188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g2aff9139ab2_0_1188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g2aff9139ab2_0_1188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g2aff9139ab2_0_1188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2" name="Google Shape;232;g2aff9139ab2_0_1188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33" name="Google Shape;233;g2aff9139ab2_0_1188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g2aff9139ab2_0_1188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g2aff9139ab2_0_1188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g2aff9139ab2_0_1188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g2aff9139ab2_0_1188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8" name="Google Shape;238;g2aff9139ab2_0_1188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9" name="Google Shape;239;g2aff9139ab2_0_1188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g2aff9139ab2_0_1188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g2aff9139ab2_0_1188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g2aff9139ab2_0_1188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g2aff9139ab2_0_1188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4" name="Google Shape;244;g2aff9139ab2_0_1188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g2aff9139ab2_0_1188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g2aff9139ab2_0_1188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7" name="Google Shape;247;g2aff9139ab2_0_1188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8" name="Google Shape;248;g2aff9139ab2_0_1188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g2aff9139ab2_0_1188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g2aff9139ab2_0_1188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g2aff9139ab2_0_1188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g2aff9139ab2_0_1188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3" name="Google Shape;253;g2aff9139ab2_0_1188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4" name="Google Shape;254;g2aff9139ab2_0_1188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g2aff9139ab2_0_1188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g2aff9139ab2_0_1188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g2aff9139ab2_0_1188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8" name="Google Shape;258;g2aff9139ab2_0_1188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9" name="Google Shape;259;g2aff9139ab2_0_1188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g2aff9139ab2_0_1188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g2aff9139ab2_0_1188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g2aff9139ab2_0_1188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g2aff9139ab2_0_1188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4" name="Google Shape;264;g2aff9139ab2_0_1188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g2aff9139ab2_0_1188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g2aff9139ab2_0_1188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7" name="Google Shape;267;g2aff9139ab2_0_1188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8" name="Google Shape;268;g2aff9139ab2_0_1188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g2aff9139ab2_0_1188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g2aff9139ab2_0_1188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g2aff9139ab2_0_1188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2" name="Google Shape;272;g2aff9139ab2_0_1188"/>
          <p:cNvSpPr txBox="1"/>
          <p:nvPr>
            <p:ph hasCustomPrompt="1" type="title"/>
          </p:nvPr>
        </p:nvSpPr>
        <p:spPr>
          <a:xfrm>
            <a:off x="1388625" y="1030300"/>
            <a:ext cx="6366900" cy="24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3" name="Google Shape;273;g2aff9139ab2_0_1188"/>
          <p:cNvSpPr txBox="1"/>
          <p:nvPr>
            <p:ph idx="1" type="body"/>
          </p:nvPr>
        </p:nvSpPr>
        <p:spPr>
          <a:xfrm>
            <a:off x="1388625" y="3616400"/>
            <a:ext cx="6366900" cy="14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4" name="Google Shape;274;g2aff9139ab2_0_1188"/>
          <p:cNvSpPr txBox="1"/>
          <p:nvPr>
            <p:ph idx="12" type="sldNum"/>
          </p:nvPr>
        </p:nvSpPr>
        <p:spPr>
          <a:xfrm>
            <a:off x="8451046" y="6315968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aff9139ab2_0_1318"/>
          <p:cNvSpPr txBox="1"/>
          <p:nvPr>
            <p:ph idx="12" type="sldNum"/>
          </p:nvPr>
        </p:nvSpPr>
        <p:spPr>
          <a:xfrm>
            <a:off x="8451046" y="6315968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aff9139ab2_0_1320"/>
          <p:cNvSpPr txBox="1"/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g2aff9139ab2_0_1320"/>
          <p:cNvSpPr txBox="1"/>
          <p:nvPr>
            <p:ph idx="10" type="dt"/>
          </p:nvPr>
        </p:nvSpPr>
        <p:spPr>
          <a:xfrm>
            <a:off x="6172200" y="6191250"/>
            <a:ext cx="24765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g2aff9139ab2_0_1320"/>
          <p:cNvSpPr txBox="1"/>
          <p:nvPr>
            <p:ph idx="11" type="ftr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1" name="Google Shape;281;g2aff9139ab2_0_1320"/>
          <p:cNvSpPr/>
          <p:nvPr>
            <p:ph idx="12" type="sldNum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1" anchor="ctr" bIns="0" lIns="0" spcFirstLastPara="1" rIns="0" wrap="square" tIns="0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2" name="Google Shape;282;g2aff9139ab2_0_1320"/>
          <p:cNvSpPr txBox="1"/>
          <p:nvPr>
            <p:ph idx="1" type="body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5755" lvl="0" marL="457200" rtl="0" algn="l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SzPts val="1530"/>
              <a:buChar char="⚫"/>
              <a:defRPr/>
            </a:lvl1pPr>
            <a:lvl2pPr indent="-325755" lvl="1" marL="91440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2pPr>
            <a:lvl3pPr indent="-325755" lvl="2" marL="137160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530"/>
              <a:buChar char="⚫"/>
              <a:defRPr/>
            </a:lvl3pPr>
            <a:lvl4pPr indent="-320039" lvl="3" marL="182880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440"/>
              <a:buChar char="⚫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g2aff9139ab2_0_1096"/>
          <p:cNvGrpSpPr/>
          <p:nvPr/>
        </p:nvGrpSpPr>
        <p:grpSpPr>
          <a:xfrm>
            <a:off x="146769" y="4541"/>
            <a:ext cx="1233215" cy="1846001"/>
            <a:chOff x="146769" y="3406"/>
            <a:chExt cx="1233215" cy="1384535"/>
          </a:xfrm>
        </p:grpSpPr>
        <p:grpSp>
          <p:nvGrpSpPr>
            <p:cNvPr id="55" name="Google Shape;55;g2aff9139ab2_0_1096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6" name="Google Shape;56;g2aff9139ab2_0_1096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g2aff9139ab2_0_1096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g2aff9139ab2_0_1096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9" name="Google Shape;59;g2aff9139ab2_0_1096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g2aff9139ab2_0_1096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g2aff9139ab2_0_1096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" name="Google Shape;62;g2aff9139ab2_0_1096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63" name="Google Shape;63;g2aff9139ab2_0_1096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g2aff9139ab2_0_1096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g2aff9139ab2_0_1096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g2aff9139ab2_0_1096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7" name="Google Shape;67;g2aff9139ab2_0_1096"/>
          <p:cNvGrpSpPr/>
          <p:nvPr/>
        </p:nvGrpSpPr>
        <p:grpSpPr>
          <a:xfrm>
            <a:off x="6775084" y="3871914"/>
            <a:ext cx="2186148" cy="2985925"/>
            <a:chOff x="6775084" y="2904008"/>
            <a:chExt cx="2186148" cy="2239500"/>
          </a:xfrm>
        </p:grpSpPr>
        <p:grpSp>
          <p:nvGrpSpPr>
            <p:cNvPr id="68" name="Google Shape;68;g2aff9139ab2_0_1096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9" name="Google Shape;69;g2aff9139ab2_0_1096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g2aff9139ab2_0_1096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g2aff9139ab2_0_1096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72" name="Google Shape;72;g2aff9139ab2_0_1096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g2aff9139ab2_0_1096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g2aff9139ab2_0_1096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" name="Google Shape;75;g2aff9139ab2_0_1096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6" name="Google Shape;76;g2aff9139ab2_0_1096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g2aff9139ab2_0_1096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g2aff9139ab2_0_1096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g2aff9139ab2_0_1096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" name="Google Shape;80;g2aff9139ab2_0_1096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81" name="Google Shape;81;g2aff9139ab2_0_1096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g2aff9139ab2_0_1096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g2aff9139ab2_0_1096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g2aff9139ab2_0_1096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g2aff9139ab2_0_1096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6" name="Google Shape;86;g2aff9139ab2_0_1096"/>
          <p:cNvSpPr txBox="1"/>
          <p:nvPr>
            <p:ph type="title"/>
          </p:nvPr>
        </p:nvSpPr>
        <p:spPr>
          <a:xfrm>
            <a:off x="824000" y="2151767"/>
            <a:ext cx="5857800" cy="249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g2aff9139ab2_0_1096"/>
          <p:cNvSpPr txBox="1"/>
          <p:nvPr>
            <p:ph idx="12" type="sldNum"/>
          </p:nvPr>
        </p:nvSpPr>
        <p:spPr>
          <a:xfrm>
            <a:off x="8451046" y="6315968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g2aff9139ab2_0_1131"/>
          <p:cNvGrpSpPr/>
          <p:nvPr/>
        </p:nvGrpSpPr>
        <p:grpSpPr>
          <a:xfrm>
            <a:off x="625966" y="399168"/>
            <a:ext cx="999312" cy="1332416"/>
            <a:chOff x="348199" y="179450"/>
            <a:chExt cx="1116300" cy="1116300"/>
          </a:xfrm>
        </p:grpSpPr>
        <p:sp>
          <p:nvSpPr>
            <p:cNvPr id="90" name="Google Shape;90;g2aff9139ab2_0_113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g2aff9139ab2_0_113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g2aff9139ab2_0_1131"/>
          <p:cNvSpPr txBox="1"/>
          <p:nvPr>
            <p:ph type="title"/>
          </p:nvPr>
        </p:nvSpPr>
        <p:spPr>
          <a:xfrm>
            <a:off x="1303800" y="798100"/>
            <a:ext cx="7030500" cy="13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g2aff9139ab2_0_1131"/>
          <p:cNvSpPr txBox="1"/>
          <p:nvPr>
            <p:ph idx="1" type="body"/>
          </p:nvPr>
        </p:nvSpPr>
        <p:spPr>
          <a:xfrm>
            <a:off x="1303800" y="2653400"/>
            <a:ext cx="7030500" cy="33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4" name="Google Shape;94;g2aff9139ab2_0_1131"/>
          <p:cNvSpPr txBox="1"/>
          <p:nvPr>
            <p:ph idx="12" type="sldNum"/>
          </p:nvPr>
        </p:nvSpPr>
        <p:spPr>
          <a:xfrm>
            <a:off x="8451046" y="6315968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g2aff9139ab2_0_1138"/>
          <p:cNvGrpSpPr/>
          <p:nvPr/>
        </p:nvGrpSpPr>
        <p:grpSpPr>
          <a:xfrm>
            <a:off x="625966" y="399168"/>
            <a:ext cx="999312" cy="1332416"/>
            <a:chOff x="348199" y="179450"/>
            <a:chExt cx="1116300" cy="1116300"/>
          </a:xfrm>
        </p:grpSpPr>
        <p:sp>
          <p:nvSpPr>
            <p:cNvPr id="97" name="Google Shape;97;g2aff9139ab2_0_113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g2aff9139ab2_0_113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g2aff9139ab2_0_1138"/>
          <p:cNvSpPr txBox="1"/>
          <p:nvPr>
            <p:ph type="title"/>
          </p:nvPr>
        </p:nvSpPr>
        <p:spPr>
          <a:xfrm>
            <a:off x="1303800" y="798100"/>
            <a:ext cx="7030500" cy="13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g2aff9139ab2_0_1138"/>
          <p:cNvSpPr txBox="1"/>
          <p:nvPr>
            <p:ph idx="1" type="body"/>
          </p:nvPr>
        </p:nvSpPr>
        <p:spPr>
          <a:xfrm>
            <a:off x="1303800" y="2653400"/>
            <a:ext cx="3430500" cy="33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1" name="Google Shape;101;g2aff9139ab2_0_1138"/>
          <p:cNvSpPr txBox="1"/>
          <p:nvPr>
            <p:ph idx="2" type="body"/>
          </p:nvPr>
        </p:nvSpPr>
        <p:spPr>
          <a:xfrm>
            <a:off x="4903650" y="2653400"/>
            <a:ext cx="3430500" cy="33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g2aff9139ab2_0_1138"/>
          <p:cNvSpPr txBox="1"/>
          <p:nvPr>
            <p:ph idx="12" type="sldNum"/>
          </p:nvPr>
        </p:nvSpPr>
        <p:spPr>
          <a:xfrm>
            <a:off x="8451046" y="6315968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g2aff9139ab2_0_1146"/>
          <p:cNvGrpSpPr/>
          <p:nvPr/>
        </p:nvGrpSpPr>
        <p:grpSpPr>
          <a:xfrm>
            <a:off x="625966" y="399168"/>
            <a:ext cx="999312" cy="1332416"/>
            <a:chOff x="348199" y="179450"/>
            <a:chExt cx="1116300" cy="1116300"/>
          </a:xfrm>
        </p:grpSpPr>
        <p:sp>
          <p:nvSpPr>
            <p:cNvPr id="105" name="Google Shape;105;g2aff9139ab2_0_114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g2aff9139ab2_0_114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g2aff9139ab2_0_1146"/>
          <p:cNvSpPr txBox="1"/>
          <p:nvPr>
            <p:ph type="title"/>
          </p:nvPr>
        </p:nvSpPr>
        <p:spPr>
          <a:xfrm>
            <a:off x="1303800" y="798100"/>
            <a:ext cx="7030500" cy="13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8" name="Google Shape;108;g2aff9139ab2_0_1146"/>
          <p:cNvSpPr txBox="1"/>
          <p:nvPr>
            <p:ph idx="12" type="sldNum"/>
          </p:nvPr>
        </p:nvSpPr>
        <p:spPr>
          <a:xfrm>
            <a:off x="8451046" y="6315968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g2aff9139ab2_0_1152"/>
          <p:cNvGrpSpPr/>
          <p:nvPr/>
        </p:nvGrpSpPr>
        <p:grpSpPr>
          <a:xfrm>
            <a:off x="625966" y="399168"/>
            <a:ext cx="999312" cy="1332416"/>
            <a:chOff x="348199" y="179450"/>
            <a:chExt cx="1116300" cy="1116300"/>
          </a:xfrm>
        </p:grpSpPr>
        <p:sp>
          <p:nvSpPr>
            <p:cNvPr id="111" name="Google Shape;111;g2aff9139ab2_0_115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g2aff9139ab2_0_115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g2aff9139ab2_0_1152"/>
          <p:cNvSpPr txBox="1"/>
          <p:nvPr>
            <p:ph type="title"/>
          </p:nvPr>
        </p:nvSpPr>
        <p:spPr>
          <a:xfrm>
            <a:off x="1303800" y="798100"/>
            <a:ext cx="3312000" cy="21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" name="Google Shape;114;g2aff9139ab2_0_1152"/>
          <p:cNvSpPr txBox="1"/>
          <p:nvPr>
            <p:ph idx="1" type="body"/>
          </p:nvPr>
        </p:nvSpPr>
        <p:spPr>
          <a:xfrm>
            <a:off x="1303800" y="3079567"/>
            <a:ext cx="3312000" cy="29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5" name="Google Shape;115;g2aff9139ab2_0_1152"/>
          <p:cNvSpPr txBox="1"/>
          <p:nvPr>
            <p:ph idx="12" type="sldNum"/>
          </p:nvPr>
        </p:nvSpPr>
        <p:spPr>
          <a:xfrm>
            <a:off x="8451046" y="6315968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g2aff9139ab2_0_1159"/>
          <p:cNvGrpSpPr/>
          <p:nvPr/>
        </p:nvGrpSpPr>
        <p:grpSpPr>
          <a:xfrm>
            <a:off x="6866714" y="1742"/>
            <a:ext cx="2267451" cy="3468833"/>
            <a:chOff x="6790514" y="1306"/>
            <a:chExt cx="2267451" cy="2601690"/>
          </a:xfrm>
        </p:grpSpPr>
        <p:grpSp>
          <p:nvGrpSpPr>
            <p:cNvPr id="118" name="Google Shape;118;g2aff9139ab2_0_1159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9" name="Google Shape;119;g2aff9139ab2_0_1159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g2aff9139ab2_0_1159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g2aff9139ab2_0_1159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g2aff9139ab2_0_1159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23" name="Google Shape;123;g2aff9139ab2_0_1159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g2aff9139ab2_0_1159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g2aff9139ab2_0_1159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6" name="Google Shape;126;g2aff9139ab2_0_1159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7" name="Google Shape;127;g2aff9139ab2_0_1159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g2aff9139ab2_0_1159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9" name="Google Shape;129;g2aff9139ab2_0_1159"/>
          <p:cNvSpPr txBox="1"/>
          <p:nvPr>
            <p:ph type="title"/>
          </p:nvPr>
        </p:nvSpPr>
        <p:spPr>
          <a:xfrm>
            <a:off x="824000" y="1018133"/>
            <a:ext cx="5857800" cy="47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g2aff9139ab2_0_1159"/>
          <p:cNvSpPr txBox="1"/>
          <p:nvPr>
            <p:ph idx="12" type="sldNum"/>
          </p:nvPr>
        </p:nvSpPr>
        <p:spPr>
          <a:xfrm>
            <a:off x="8451046" y="6315968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g2aff9139ab2_0_1174"/>
          <p:cNvGrpSpPr/>
          <p:nvPr/>
        </p:nvGrpSpPr>
        <p:grpSpPr>
          <a:xfrm>
            <a:off x="625966" y="399168"/>
            <a:ext cx="999312" cy="1332416"/>
            <a:chOff x="348199" y="179450"/>
            <a:chExt cx="1116300" cy="1116300"/>
          </a:xfrm>
        </p:grpSpPr>
        <p:sp>
          <p:nvSpPr>
            <p:cNvPr id="133" name="Google Shape;133;g2aff9139ab2_0_117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g2aff9139ab2_0_117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" name="Google Shape;135;g2aff9139ab2_0_1174"/>
          <p:cNvSpPr txBox="1"/>
          <p:nvPr>
            <p:ph type="title"/>
          </p:nvPr>
        </p:nvSpPr>
        <p:spPr>
          <a:xfrm>
            <a:off x="1303800" y="798100"/>
            <a:ext cx="3430500" cy="26535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6" name="Google Shape;136;g2aff9139ab2_0_1174"/>
          <p:cNvSpPr txBox="1"/>
          <p:nvPr>
            <p:ph idx="1" type="subTitle"/>
          </p:nvPr>
        </p:nvSpPr>
        <p:spPr>
          <a:xfrm>
            <a:off x="1303800" y="3657604"/>
            <a:ext cx="3430500" cy="9681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7" name="Google Shape;137;g2aff9139ab2_0_1174"/>
          <p:cNvSpPr txBox="1"/>
          <p:nvPr>
            <p:ph idx="2" type="body"/>
          </p:nvPr>
        </p:nvSpPr>
        <p:spPr>
          <a:xfrm>
            <a:off x="4903700" y="881333"/>
            <a:ext cx="3430500" cy="51609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8" name="Google Shape;138;g2aff9139ab2_0_1174"/>
          <p:cNvSpPr txBox="1"/>
          <p:nvPr>
            <p:ph idx="12" type="sldNum"/>
          </p:nvPr>
        </p:nvSpPr>
        <p:spPr>
          <a:xfrm>
            <a:off x="8451046" y="6315968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g2aff9139ab2_0_1182"/>
          <p:cNvGrpSpPr/>
          <p:nvPr/>
        </p:nvGrpSpPr>
        <p:grpSpPr>
          <a:xfrm>
            <a:off x="713373" y="5129497"/>
            <a:ext cx="825392" cy="1100560"/>
            <a:chOff x="348199" y="179450"/>
            <a:chExt cx="1116300" cy="1116300"/>
          </a:xfrm>
        </p:grpSpPr>
        <p:sp>
          <p:nvSpPr>
            <p:cNvPr id="141" name="Google Shape;141;g2aff9139ab2_0_118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g2aff9139ab2_0_118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g2aff9139ab2_0_1182"/>
          <p:cNvSpPr txBox="1"/>
          <p:nvPr>
            <p:ph idx="1" type="body"/>
          </p:nvPr>
        </p:nvSpPr>
        <p:spPr>
          <a:xfrm>
            <a:off x="1303800" y="5518633"/>
            <a:ext cx="58431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4" name="Google Shape;144;g2aff9139ab2_0_1182"/>
          <p:cNvSpPr txBox="1"/>
          <p:nvPr>
            <p:ph idx="12" type="sldNum"/>
          </p:nvPr>
        </p:nvSpPr>
        <p:spPr>
          <a:xfrm>
            <a:off x="8451046" y="6315968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aff9139ab2_0_105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11" name="Google Shape;11;g2aff9139ab2_0_1052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2" name="Google Shape;12;g2aff9139ab2_0_1052"/>
          <p:cNvSpPr txBox="1"/>
          <p:nvPr>
            <p:ph idx="12" type="sldNum"/>
          </p:nvPr>
        </p:nvSpPr>
        <p:spPr>
          <a:xfrm>
            <a:off x="8451046" y="6315968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Relationship Id="rId4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Relationship Id="rId4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Relationship Id="rId4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Relationship Id="rId4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4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5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7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7.jpg"/><Relationship Id="rId4" Type="http://schemas.openxmlformats.org/officeDocument/2006/relationships/image" Target="../media/image49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4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5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6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7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0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slideplayer.com/slide/9787248/" TargetMode="External"/><Relationship Id="rId4" Type="http://schemas.openxmlformats.org/officeDocument/2006/relationships/hyperlink" Target="https://www.slideshare.net/RenasRekany/ai-local-search" TargetMode="External"/><Relationship Id="rId5" Type="http://schemas.openxmlformats.org/officeDocument/2006/relationships/hyperlink" Target="https://slideplayer.com/slide/8514257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118b531b59_0_6"/>
          <p:cNvSpPr txBox="1"/>
          <p:nvPr>
            <p:ph type="ctrTitle"/>
          </p:nvPr>
        </p:nvSpPr>
        <p:spPr>
          <a:xfrm>
            <a:off x="824000" y="1544833"/>
            <a:ext cx="6065400" cy="31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Module 2 : Part 2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Searching Strategies</a:t>
            </a:r>
            <a:endParaRPr/>
          </a:p>
        </p:txBody>
      </p:sp>
      <p:pic>
        <p:nvPicPr>
          <p:cNvPr id="288" name="Google Shape;288;g1118b531b59_0_6"/>
          <p:cNvPicPr preferRelativeResize="0"/>
          <p:nvPr/>
        </p:nvPicPr>
        <p:blipFill rotWithShape="1">
          <a:blip r:embed="rId3">
            <a:alphaModFix/>
          </a:blip>
          <a:srcRect b="0" l="26335" r="27100" t="0"/>
          <a:stretch/>
        </p:blipFill>
        <p:spPr>
          <a:xfrm>
            <a:off x="0" y="0"/>
            <a:ext cx="428225" cy="1226167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1118b531b59_0_6"/>
          <p:cNvSpPr txBox="1"/>
          <p:nvPr/>
        </p:nvSpPr>
        <p:spPr>
          <a:xfrm>
            <a:off x="1192525" y="6121067"/>
            <a:ext cx="64188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CSC 604 : Artificial Intelligence </a:t>
            </a:r>
            <a:endParaRPr b="1" i="0" sz="14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0" name="Google Shape;290;g1118b531b59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42090" y="-17"/>
            <a:ext cx="901910" cy="9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g1dcd25e7d44_0_36"/>
          <p:cNvPicPr preferRelativeResize="0"/>
          <p:nvPr/>
        </p:nvPicPr>
        <p:blipFill rotWithShape="1">
          <a:blip r:embed="rId3">
            <a:alphaModFix/>
          </a:blip>
          <a:srcRect b="13355" l="25421" r="25138" t="22095"/>
          <a:stretch/>
        </p:blipFill>
        <p:spPr>
          <a:xfrm>
            <a:off x="252450" y="432950"/>
            <a:ext cx="8891550" cy="6527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g1dcd25e7d44_0_44"/>
          <p:cNvPicPr preferRelativeResize="0"/>
          <p:nvPr/>
        </p:nvPicPr>
        <p:blipFill rotWithShape="1">
          <a:blip r:embed="rId3">
            <a:alphaModFix/>
          </a:blip>
          <a:srcRect b="46168" l="25421" r="25138" t="22096"/>
          <a:stretch/>
        </p:blipFill>
        <p:spPr>
          <a:xfrm>
            <a:off x="997750" y="980075"/>
            <a:ext cx="7817874" cy="282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1dcd25e7d44_0_44"/>
          <p:cNvPicPr preferRelativeResize="0"/>
          <p:nvPr/>
        </p:nvPicPr>
        <p:blipFill rotWithShape="1">
          <a:blip r:embed="rId4">
            <a:alphaModFix/>
          </a:blip>
          <a:srcRect b="32679" l="25690" r="25964" t="40786"/>
          <a:stretch/>
        </p:blipFill>
        <p:spPr>
          <a:xfrm>
            <a:off x="1120650" y="1465050"/>
            <a:ext cx="7572076" cy="233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1"/>
          <p:cNvSpPr txBox="1"/>
          <p:nvPr>
            <p:ph type="title"/>
          </p:nvPr>
        </p:nvSpPr>
        <p:spPr>
          <a:xfrm>
            <a:off x="1342350" y="85400"/>
            <a:ext cx="70305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Uninformed search strategies</a:t>
            </a:r>
            <a:endParaRPr/>
          </a:p>
        </p:txBody>
      </p:sp>
      <p:sp>
        <p:nvSpPr>
          <p:cNvPr id="364" name="Google Shape;364;p51"/>
          <p:cNvSpPr txBox="1"/>
          <p:nvPr>
            <p:ph idx="1" type="body"/>
          </p:nvPr>
        </p:nvSpPr>
        <p:spPr>
          <a:xfrm>
            <a:off x="771150" y="1500700"/>
            <a:ext cx="7601700" cy="54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46" lvl="0" marL="27432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79"/>
              <a:buChar char="●"/>
            </a:pPr>
            <a:r>
              <a:rPr lang="en-US" sz="2210">
                <a:solidFill>
                  <a:srgbClr val="FF0000"/>
                </a:solidFill>
              </a:rPr>
              <a:t>Uninformed</a:t>
            </a:r>
            <a:r>
              <a:rPr lang="en-US" sz="2210"/>
              <a:t> search strategies use only the information available in the problem definition</a:t>
            </a:r>
            <a:endParaRPr/>
          </a:p>
          <a:p>
            <a:pPr indent="-347942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79"/>
              <a:buChar char="○"/>
            </a:pPr>
            <a:r>
              <a:rPr lang="en-US" sz="2210"/>
              <a:t>Breadth-first search</a:t>
            </a:r>
            <a:br>
              <a:rPr lang="en-US" sz="2210"/>
            </a:br>
            <a:endParaRPr/>
          </a:p>
          <a:p>
            <a:pPr indent="-347942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79"/>
              <a:buChar char="○"/>
            </a:pPr>
            <a:r>
              <a:rPr lang="en-US" sz="2210"/>
              <a:t>Uniform-cost search</a:t>
            </a:r>
            <a:br>
              <a:rPr lang="en-US" sz="2210"/>
            </a:br>
            <a:endParaRPr/>
          </a:p>
          <a:p>
            <a:pPr indent="-347942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79"/>
              <a:buChar char="○"/>
            </a:pPr>
            <a:r>
              <a:rPr lang="en-US" sz="2210"/>
              <a:t>Depth-first search</a:t>
            </a:r>
            <a:br>
              <a:rPr lang="en-US" sz="2210"/>
            </a:br>
            <a:endParaRPr/>
          </a:p>
          <a:p>
            <a:pPr indent="-347943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79"/>
              <a:buChar char="○"/>
            </a:pPr>
            <a:r>
              <a:rPr lang="en-US" sz="2210"/>
              <a:t>Depth-limited search</a:t>
            </a:r>
            <a:endParaRPr sz="221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10"/>
          </a:p>
          <a:p>
            <a:pPr indent="-347943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79"/>
              <a:buChar char="○"/>
            </a:pPr>
            <a:r>
              <a:rPr lang="en-US" sz="2210"/>
              <a:t>Iterative deepening search</a:t>
            </a:r>
            <a:endParaRPr sz="221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53"/>
              <a:buNone/>
            </a:pPr>
            <a:r>
              <a:t/>
            </a:r>
            <a:endParaRPr sz="2210"/>
          </a:p>
          <a:p>
            <a:pPr indent="-347942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79"/>
              <a:buChar char="○"/>
            </a:pPr>
            <a:r>
              <a:rPr lang="en-US" sz="2210"/>
              <a:t>Bidirectional Search</a:t>
            </a:r>
            <a:br>
              <a:rPr lang="en-US" sz="2210"/>
            </a:b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dcd25e7d44_0_0"/>
          <p:cNvSpPr txBox="1"/>
          <p:nvPr>
            <p:ph type="title"/>
          </p:nvPr>
        </p:nvSpPr>
        <p:spPr>
          <a:xfrm>
            <a:off x="1303800" y="798100"/>
            <a:ext cx="70305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Examples</a:t>
            </a:r>
            <a:endParaRPr/>
          </a:p>
        </p:txBody>
      </p:sp>
      <p:pic>
        <p:nvPicPr>
          <p:cNvPr id="371" name="Google Shape;371;g1dcd25e7d44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964200"/>
            <a:ext cx="47625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1dcd25e7d44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16775" y="1299475"/>
            <a:ext cx="3924300" cy="3139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dcd25e7d44_0_8"/>
          <p:cNvSpPr txBox="1"/>
          <p:nvPr>
            <p:ph type="title"/>
          </p:nvPr>
        </p:nvSpPr>
        <p:spPr>
          <a:xfrm>
            <a:off x="1303800" y="798100"/>
            <a:ext cx="70305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Examples</a:t>
            </a:r>
            <a:endParaRPr/>
          </a:p>
        </p:txBody>
      </p:sp>
      <p:pic>
        <p:nvPicPr>
          <p:cNvPr id="379" name="Google Shape;379;g1dcd25e7d44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964200"/>
            <a:ext cx="47625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1dcd25e7d44_0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9925" y="1299475"/>
            <a:ext cx="3924300" cy="3139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dcd25e7d44_0_17"/>
          <p:cNvSpPr txBox="1"/>
          <p:nvPr>
            <p:ph type="title"/>
          </p:nvPr>
        </p:nvSpPr>
        <p:spPr>
          <a:xfrm>
            <a:off x="1303800" y="798100"/>
            <a:ext cx="70305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Examples</a:t>
            </a:r>
            <a:endParaRPr/>
          </a:p>
        </p:txBody>
      </p:sp>
      <p:pic>
        <p:nvPicPr>
          <p:cNvPr id="387" name="Google Shape;387;g1dcd25e7d44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964200"/>
            <a:ext cx="47625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g1dcd25e7d44_0_17"/>
          <p:cNvSpPr txBox="1"/>
          <p:nvPr/>
        </p:nvSpPr>
        <p:spPr>
          <a:xfrm>
            <a:off x="4862475" y="2159700"/>
            <a:ext cx="4079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1'st Iteration-----&gt; 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2'nd Iteration----&gt; A, B, 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3'rd Iteration------&gt;A, B, D, E, C, F, 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4'th Iteration------&gt;A, B, D, H, I, E, C, F, K, 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fourth iteration, the algorithm will find the goal node.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dcd25e7d44_0_28"/>
          <p:cNvSpPr txBox="1"/>
          <p:nvPr>
            <p:ph type="title"/>
          </p:nvPr>
        </p:nvSpPr>
        <p:spPr>
          <a:xfrm>
            <a:off x="1303800" y="798100"/>
            <a:ext cx="70305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Examples</a:t>
            </a:r>
            <a:endParaRPr/>
          </a:p>
        </p:txBody>
      </p:sp>
      <p:pic>
        <p:nvPicPr>
          <p:cNvPr id="395" name="Google Shape;395;g1dcd25e7d44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6175" y="1444150"/>
            <a:ext cx="47625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5"/>
          <p:cNvSpPr txBox="1"/>
          <p:nvPr>
            <p:ph type="title"/>
          </p:nvPr>
        </p:nvSpPr>
        <p:spPr>
          <a:xfrm>
            <a:off x="1325400" y="542600"/>
            <a:ext cx="70305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Breadth-first search</a:t>
            </a:r>
            <a:endParaRPr/>
          </a:p>
        </p:txBody>
      </p:sp>
      <p:sp>
        <p:nvSpPr>
          <p:cNvPr id="401" name="Google Shape;401;p55"/>
          <p:cNvSpPr txBox="1"/>
          <p:nvPr>
            <p:ph idx="1" type="body"/>
          </p:nvPr>
        </p:nvSpPr>
        <p:spPr>
          <a:xfrm>
            <a:off x="1056750" y="2845275"/>
            <a:ext cx="7567800" cy="3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74320" lvl="0" marL="2743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Breadth-first search is a simple strategy in which the root node is expanded first, then all the successors of the root node are expanded next, then their successors, and so on. </a:t>
            </a:r>
            <a:endParaRPr sz="2400"/>
          </a:p>
          <a:p>
            <a:pPr indent="-274320" lvl="0" marL="274320" rtl="0" algn="l">
              <a:lnSpc>
                <a:spcPct val="115000"/>
              </a:lnSpc>
              <a:spcBef>
                <a:spcPts val="580"/>
              </a:spcBef>
              <a:spcAft>
                <a:spcPts val="0"/>
              </a:spcAft>
              <a:buSzPts val="2400"/>
              <a:buChar char="●"/>
            </a:pPr>
            <a:r>
              <a:rPr lang="en-US" sz="2400">
                <a:solidFill>
                  <a:schemeClr val="accent2"/>
                </a:solidFill>
              </a:rPr>
              <a:t>Implementation</a:t>
            </a:r>
            <a:r>
              <a:rPr lang="en-US" sz="2400"/>
              <a:t>:</a:t>
            </a:r>
            <a:endParaRPr sz="2400"/>
          </a:p>
          <a:p>
            <a:pPr indent="-251459" lvl="1" marL="548640" rtl="0" algn="l">
              <a:lnSpc>
                <a:spcPct val="115000"/>
              </a:lnSpc>
              <a:spcBef>
                <a:spcPts val="370"/>
              </a:spcBef>
              <a:spcAft>
                <a:spcPts val="0"/>
              </a:spcAft>
              <a:buSzPts val="2400"/>
              <a:buChar char="○"/>
            </a:pPr>
            <a:r>
              <a:rPr i="1" lang="en-US" sz="2400"/>
              <a:t>fringe</a:t>
            </a:r>
            <a:r>
              <a:rPr lang="en-US" sz="2400"/>
              <a:t> is a FIFO queue, i.e., new successors go at end</a:t>
            </a:r>
            <a:br>
              <a:rPr lang="en-US" sz="2400"/>
            </a:br>
            <a:endParaRPr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ga4630b37a3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200" y="396601"/>
            <a:ext cx="7636050" cy="58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6"/>
          <p:cNvSpPr txBox="1"/>
          <p:nvPr>
            <p:ph type="title"/>
          </p:nvPr>
        </p:nvSpPr>
        <p:spPr>
          <a:xfrm>
            <a:off x="1317250" y="273675"/>
            <a:ext cx="70305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 sz="3300"/>
              <a:t>Properties of breadth-first search</a:t>
            </a:r>
            <a:endParaRPr sz="3300"/>
          </a:p>
        </p:txBody>
      </p:sp>
      <p:sp>
        <p:nvSpPr>
          <p:cNvPr id="413" name="Google Shape;413;p56"/>
          <p:cNvSpPr txBox="1"/>
          <p:nvPr>
            <p:ph idx="1" type="body"/>
          </p:nvPr>
        </p:nvSpPr>
        <p:spPr>
          <a:xfrm>
            <a:off x="1123725" y="1944325"/>
            <a:ext cx="75687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930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90"/>
              <a:buChar char="●"/>
            </a:pPr>
            <a:r>
              <a:rPr lang="en-US" sz="2590" u="sng">
                <a:solidFill>
                  <a:srgbClr val="FF0000"/>
                </a:solidFill>
              </a:rPr>
              <a:t>Complete?</a:t>
            </a:r>
            <a:r>
              <a:rPr lang="en-US" sz="2590">
                <a:solidFill>
                  <a:srgbClr val="CC0099"/>
                </a:solidFill>
              </a:rPr>
              <a:t> </a:t>
            </a:r>
            <a:r>
              <a:rPr lang="en-US" sz="2590"/>
              <a:t>Yes (if </a:t>
            </a:r>
            <a:r>
              <a:rPr i="1" lang="en-US" sz="2590"/>
              <a:t>b</a:t>
            </a:r>
            <a:r>
              <a:rPr lang="en-US" sz="2590"/>
              <a:t> is finite)</a:t>
            </a:r>
            <a:br>
              <a:rPr lang="en-US" sz="2590"/>
            </a:br>
            <a:endParaRPr/>
          </a:p>
          <a:p>
            <a:pPr indent="-3930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90"/>
              <a:buChar char="●"/>
            </a:pPr>
            <a:r>
              <a:rPr lang="en-US" sz="2590" u="sng">
                <a:solidFill>
                  <a:srgbClr val="FF0000"/>
                </a:solidFill>
              </a:rPr>
              <a:t>Time?</a:t>
            </a:r>
            <a:r>
              <a:rPr lang="en-US" sz="2590"/>
              <a:t> </a:t>
            </a:r>
            <a:r>
              <a:rPr i="1" lang="en-US" sz="2590"/>
              <a:t>1+b+b</a:t>
            </a:r>
            <a:r>
              <a:rPr baseline="30000" i="1" lang="en-US" sz="2590"/>
              <a:t>2</a:t>
            </a:r>
            <a:r>
              <a:rPr i="1" lang="en-US" sz="2590"/>
              <a:t>+b</a:t>
            </a:r>
            <a:r>
              <a:rPr baseline="30000" i="1" lang="en-US" sz="2590"/>
              <a:t>3</a:t>
            </a:r>
            <a:r>
              <a:rPr lang="en-US" sz="2590"/>
              <a:t>+… +</a:t>
            </a:r>
            <a:r>
              <a:rPr i="1" lang="en-US" sz="2590"/>
              <a:t>b</a:t>
            </a:r>
            <a:r>
              <a:rPr baseline="30000" i="1" lang="en-US" sz="2590"/>
              <a:t>d</a:t>
            </a:r>
            <a:r>
              <a:rPr lang="en-US" sz="2590"/>
              <a:t> = O(b</a:t>
            </a:r>
            <a:r>
              <a:rPr baseline="30000" lang="en-US" sz="2590"/>
              <a:t>d</a:t>
            </a:r>
            <a:r>
              <a:rPr lang="en-US" sz="2590"/>
              <a:t>)</a:t>
            </a:r>
            <a:br>
              <a:rPr lang="en-US" sz="2590"/>
            </a:br>
            <a:endParaRPr/>
          </a:p>
          <a:p>
            <a:pPr indent="-3930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90"/>
              <a:buChar char="●"/>
            </a:pPr>
            <a:r>
              <a:rPr lang="en-US" sz="2590" u="sng">
                <a:solidFill>
                  <a:srgbClr val="FF0000"/>
                </a:solidFill>
              </a:rPr>
              <a:t>Space?</a:t>
            </a:r>
            <a:r>
              <a:rPr lang="en-US" sz="2590"/>
              <a:t> </a:t>
            </a:r>
            <a:r>
              <a:rPr i="1" lang="en-US" sz="2590"/>
              <a:t>O(b</a:t>
            </a:r>
            <a:r>
              <a:rPr baseline="30000" i="1" lang="en-US" sz="2590"/>
              <a:t>d</a:t>
            </a:r>
            <a:r>
              <a:rPr i="1" lang="en-US" sz="2590"/>
              <a:t>)</a:t>
            </a:r>
            <a:r>
              <a:rPr lang="en-US" sz="2590"/>
              <a:t> (keeps every node in memory)</a:t>
            </a:r>
            <a:br>
              <a:rPr lang="en-US" sz="2590"/>
            </a:br>
            <a:endParaRPr/>
          </a:p>
          <a:p>
            <a:pPr indent="-3930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90"/>
              <a:buChar char="●"/>
            </a:pPr>
            <a:r>
              <a:rPr lang="en-US" sz="2590" u="sng">
                <a:solidFill>
                  <a:srgbClr val="FF0000"/>
                </a:solidFill>
              </a:rPr>
              <a:t>Optimal?</a:t>
            </a:r>
            <a:r>
              <a:rPr lang="en-US" sz="2590"/>
              <a:t> Yes (if cost = 1 per step)</a:t>
            </a:r>
            <a:br>
              <a:rPr lang="en-US" sz="2590"/>
            </a:br>
            <a:endParaRPr/>
          </a:p>
          <a:p>
            <a:pPr indent="0" lvl="0" marL="0" rtl="0" algn="l">
              <a:lnSpc>
                <a:spcPct val="115000"/>
              </a:lnSpc>
              <a:spcBef>
                <a:spcPts val="580"/>
              </a:spcBef>
              <a:spcAft>
                <a:spcPts val="0"/>
              </a:spcAft>
              <a:buSzPts val="2000"/>
              <a:buNone/>
            </a:pPr>
            <a:r>
              <a:rPr lang="en-US" sz="2590">
                <a:solidFill>
                  <a:srgbClr val="FF0000"/>
                </a:solidFill>
              </a:rPr>
              <a:t>note:Space</a:t>
            </a:r>
            <a:r>
              <a:rPr lang="en-US" sz="2590"/>
              <a:t> is the bigger problem (more than time)</a:t>
            </a:r>
            <a:br>
              <a:rPr lang="en-US" sz="2590"/>
            </a:b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9d604c0203_1_341"/>
          <p:cNvSpPr txBox="1"/>
          <p:nvPr>
            <p:ph type="title"/>
          </p:nvPr>
        </p:nvSpPr>
        <p:spPr>
          <a:xfrm>
            <a:off x="1303800" y="798100"/>
            <a:ext cx="70305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Tree search algorithms</a:t>
            </a:r>
            <a:endParaRPr/>
          </a:p>
        </p:txBody>
      </p:sp>
      <p:sp>
        <p:nvSpPr>
          <p:cNvPr id="296" name="Google Shape;296;g9d604c0203_1_341"/>
          <p:cNvSpPr/>
          <p:nvPr>
            <p:ph idx="12" type="sldNum"/>
          </p:nvPr>
        </p:nvSpPr>
        <p:spPr>
          <a:xfrm>
            <a:off x="8451046" y="6315968"/>
            <a:ext cx="548700" cy="52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1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7" name="Google Shape;297;g9d604c0203_1_341"/>
          <p:cNvSpPr txBox="1"/>
          <p:nvPr>
            <p:ph idx="1" type="body"/>
          </p:nvPr>
        </p:nvSpPr>
        <p:spPr>
          <a:xfrm>
            <a:off x="685250" y="2209650"/>
            <a:ext cx="7030500" cy="3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Basic idea:</a:t>
            </a:r>
            <a:endParaRPr/>
          </a:p>
          <a:p>
            <a:pPr indent="-228600" lvl="1" marL="54864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2040"/>
              <a:buChar char="⚫"/>
            </a:pPr>
            <a:r>
              <a:rPr lang="en-US" sz="2400"/>
              <a:t>offline, simulated exploration of state space by generating successors of already-explored states (a.k.a.~</a:t>
            </a:r>
            <a:r>
              <a:rPr lang="en-US" sz="2400">
                <a:solidFill>
                  <a:srgbClr val="FF0000"/>
                </a:solidFill>
              </a:rPr>
              <a:t>expanding</a:t>
            </a:r>
            <a:r>
              <a:rPr lang="en-US" sz="2400"/>
              <a:t> states)</a:t>
            </a:r>
            <a:br>
              <a:rPr lang="en-US" sz="2400"/>
            </a:br>
            <a:endParaRPr/>
          </a:p>
        </p:txBody>
      </p:sp>
      <p:pic>
        <p:nvPicPr>
          <p:cNvPr id="298" name="Google Shape;298;g9d604c0203_1_341"/>
          <p:cNvPicPr preferRelativeResize="0"/>
          <p:nvPr/>
        </p:nvPicPr>
        <p:blipFill rotWithShape="1">
          <a:blip r:embed="rId3">
            <a:alphaModFix/>
          </a:blip>
          <a:srcRect b="28125" l="14846" r="3125" t="37499"/>
          <a:stretch/>
        </p:blipFill>
        <p:spPr>
          <a:xfrm>
            <a:off x="571500" y="3966875"/>
            <a:ext cx="8001001" cy="251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ga4630b37a3_0_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750" y="1486250"/>
            <a:ext cx="8178175" cy="416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7"/>
          <p:cNvSpPr txBox="1"/>
          <p:nvPr>
            <p:ph type="title"/>
          </p:nvPr>
        </p:nvSpPr>
        <p:spPr>
          <a:xfrm>
            <a:off x="1371025" y="206425"/>
            <a:ext cx="70305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Uniform-cost search</a:t>
            </a:r>
            <a:endParaRPr/>
          </a:p>
        </p:txBody>
      </p:sp>
      <p:sp>
        <p:nvSpPr>
          <p:cNvPr id="425" name="Google Shape;425;p57"/>
          <p:cNvSpPr txBox="1"/>
          <p:nvPr>
            <p:ph idx="1" type="body"/>
          </p:nvPr>
        </p:nvSpPr>
        <p:spPr>
          <a:xfrm>
            <a:off x="968700" y="2010300"/>
            <a:ext cx="7700700" cy="48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580"/>
              </a:spcBef>
              <a:spcAft>
                <a:spcPts val="0"/>
              </a:spcAft>
              <a:buClr>
                <a:srgbClr val="4A86E8"/>
              </a:buClr>
              <a:buSzPts val="2400"/>
              <a:buChar char="●"/>
            </a:pPr>
            <a:r>
              <a:rPr lang="en-US" sz="2400">
                <a:solidFill>
                  <a:srgbClr val="4A86E8"/>
                </a:solidFill>
              </a:rPr>
              <a:t>When all step costs are equal, breadth-first search is optimal because it always expands the shallowest unexpanded node. </a:t>
            </a:r>
            <a:endParaRPr sz="2400">
              <a:solidFill>
                <a:srgbClr val="4A86E8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  <a:buChar char="●"/>
            </a:pPr>
            <a:r>
              <a:rPr lang="en-US" sz="2400">
                <a:solidFill>
                  <a:srgbClr val="4A86E8"/>
                </a:solidFill>
              </a:rPr>
              <a:t>what if cost of all possibilities is not same?</a:t>
            </a:r>
            <a:endParaRPr sz="2400">
              <a:solidFill>
                <a:srgbClr val="4A86E8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  <a:buChar char="●"/>
            </a:pPr>
            <a:r>
              <a:rPr lang="en-US" sz="2400">
                <a:solidFill>
                  <a:srgbClr val="4A86E8"/>
                </a:solidFill>
              </a:rPr>
              <a:t>By a simple extension, we can find an algorithm that is optimal</a:t>
            </a:r>
            <a:endParaRPr sz="2400">
              <a:solidFill>
                <a:srgbClr val="4A86E8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●"/>
            </a:pPr>
            <a:r>
              <a:rPr b="1" lang="en-US" sz="2400">
                <a:solidFill>
                  <a:srgbClr val="FF0000"/>
                </a:solidFill>
              </a:rPr>
              <a:t>uniform-cost search expands the node n with the lowest path cost g(n). </a:t>
            </a:r>
            <a:endParaRPr b="1" sz="2400">
              <a:solidFill>
                <a:srgbClr val="FF0000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US" sz="2500" u="sng"/>
              <a:t>Implementation:</a:t>
            </a:r>
            <a:r>
              <a:rPr lang="en-US" sz="2400"/>
              <a:t> </a:t>
            </a:r>
            <a:r>
              <a:rPr b="1" lang="en-US" sz="2400"/>
              <a:t>using priority queue ordered by </a:t>
            </a:r>
            <a:r>
              <a:rPr b="1" lang="en-US" sz="2400">
                <a:solidFill>
                  <a:srgbClr val="FF0000"/>
                </a:solidFill>
              </a:rPr>
              <a:t>g.</a:t>
            </a:r>
            <a:r>
              <a:rPr lang="en-US" sz="2400">
                <a:solidFill>
                  <a:srgbClr val="FF0000"/>
                </a:solidFill>
              </a:rPr>
              <a:t> 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a4630b37a3_0_114"/>
          <p:cNvSpPr txBox="1"/>
          <p:nvPr>
            <p:ph idx="1" type="body"/>
          </p:nvPr>
        </p:nvSpPr>
        <p:spPr>
          <a:xfrm>
            <a:off x="1118125" y="1101200"/>
            <a:ext cx="7551300" cy="3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1900"/>
              <a:t>Uniform-cost search does not care about the number of steps a path has, but only about their total cost. Therefore, it will </a:t>
            </a:r>
            <a:r>
              <a:rPr b="1" lang="en-US" sz="1900">
                <a:solidFill>
                  <a:srgbClr val="FF0000"/>
                </a:solidFill>
              </a:rPr>
              <a:t>get stuck in an infinite loop</a:t>
            </a:r>
            <a:r>
              <a:rPr lang="en-US" sz="1900"/>
              <a:t> if it ever expands a node that has a zero cost action leading back to same state.</a:t>
            </a:r>
            <a:endParaRPr sz="1900"/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1900"/>
              <a:t> Completeness is guaranteed provided the cost of every step exceeds some small positive constant ε.</a:t>
            </a:r>
            <a:endParaRPr sz="1900"/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1900"/>
              <a:t>Uniform-cost search is guided by path costs rather than depths  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000"/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ge467631268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4425" y="1645425"/>
            <a:ext cx="6915150" cy="34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a4630b37a3_0_34"/>
          <p:cNvSpPr txBox="1"/>
          <p:nvPr>
            <p:ph type="title"/>
          </p:nvPr>
        </p:nvSpPr>
        <p:spPr>
          <a:xfrm>
            <a:off x="1300650" y="408125"/>
            <a:ext cx="70305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Uniform-cost search</a:t>
            </a:r>
            <a:endParaRPr/>
          </a:p>
        </p:txBody>
      </p:sp>
      <p:sp>
        <p:nvSpPr>
          <p:cNvPr id="443" name="Google Shape;443;ga4630b37a3_0_34"/>
          <p:cNvSpPr txBox="1"/>
          <p:nvPr>
            <p:ph idx="1" type="body"/>
          </p:nvPr>
        </p:nvSpPr>
        <p:spPr>
          <a:xfrm>
            <a:off x="812850" y="1904000"/>
            <a:ext cx="7518300" cy="48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SzPts val="2400"/>
              <a:buChar char="●"/>
            </a:pPr>
            <a:r>
              <a:rPr lang="en-US" sz="2590" u="sng">
                <a:solidFill>
                  <a:srgbClr val="FF0000"/>
                </a:solidFill>
              </a:rPr>
              <a:t>Complete?</a:t>
            </a:r>
            <a:r>
              <a:rPr lang="en-US" sz="2400"/>
              <a:t> Yes, if step cost ≥ ε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590" u="sng">
                <a:solidFill>
                  <a:srgbClr val="FF0000"/>
                </a:solidFill>
              </a:rPr>
              <a:t>Time?</a:t>
            </a:r>
            <a:r>
              <a:rPr lang="en-US" sz="2400"/>
              <a:t> </a:t>
            </a:r>
            <a:r>
              <a:rPr i="1" lang="en-US" sz="2400"/>
              <a:t>O(b</a:t>
            </a:r>
            <a:r>
              <a:rPr baseline="30000" lang="en-US" sz="2400"/>
              <a:t>1+⎣C*/ ε⎦</a:t>
            </a:r>
            <a:r>
              <a:rPr i="1" lang="en-US" sz="2400"/>
              <a:t>)</a:t>
            </a:r>
            <a:r>
              <a:rPr lang="en-US" sz="2400"/>
              <a:t> where </a:t>
            </a:r>
            <a:r>
              <a:rPr i="1" lang="en-US" sz="2400"/>
              <a:t>C</a:t>
            </a:r>
            <a:r>
              <a:rPr baseline="30000" lang="en-US" sz="2400"/>
              <a:t>*</a:t>
            </a:r>
            <a:r>
              <a:rPr lang="en-US" sz="2400"/>
              <a:t> is the cost of the optimal solution and </a:t>
            </a:r>
            <a:r>
              <a:rPr lang="en-US" sz="2400"/>
              <a:t>ε a lower bound on the cost of each action ,ε &gt;0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590" u="sng">
                <a:solidFill>
                  <a:srgbClr val="FF0000"/>
                </a:solidFill>
              </a:rPr>
              <a:t>Space? </a:t>
            </a:r>
            <a:r>
              <a:rPr i="1" lang="en-US" sz="2400"/>
              <a:t>O(b</a:t>
            </a:r>
            <a:r>
              <a:rPr baseline="30000" lang="en-US" sz="2400"/>
              <a:t>1+⎣C*/ ε⎦</a:t>
            </a:r>
            <a:r>
              <a:rPr i="1" lang="en-US" sz="2400"/>
              <a:t>)</a:t>
            </a:r>
            <a:r>
              <a:rPr lang="en-US" sz="2400"/>
              <a:t> where </a:t>
            </a:r>
            <a:r>
              <a:rPr i="1" lang="en-US" sz="2400"/>
              <a:t>C</a:t>
            </a:r>
            <a:r>
              <a:rPr baseline="30000" lang="en-US" sz="2400"/>
              <a:t>*</a:t>
            </a:r>
            <a:r>
              <a:rPr lang="en-US" sz="2400"/>
              <a:t> is the cost of the optimal solution and ε a lower bound on the cost of each action ,ε &gt;0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590" u="sng">
                <a:solidFill>
                  <a:srgbClr val="FF0000"/>
                </a:solidFill>
              </a:rPr>
              <a:t>Optimal?</a:t>
            </a:r>
            <a:r>
              <a:rPr lang="en-US" sz="2400"/>
              <a:t> Yes – nodes expanded in increasing order of </a:t>
            </a:r>
            <a:r>
              <a:rPr i="1" lang="en-US" sz="2400"/>
              <a:t>g(n)</a:t>
            </a:r>
            <a:br>
              <a:rPr lang="en-US" sz="2400"/>
            </a:br>
            <a:endParaRPr sz="2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8"/>
          <p:cNvSpPr txBox="1"/>
          <p:nvPr>
            <p:ph type="title"/>
          </p:nvPr>
        </p:nvSpPr>
        <p:spPr>
          <a:xfrm>
            <a:off x="1371050" y="-116300"/>
            <a:ext cx="70305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Depth-first search</a:t>
            </a:r>
            <a:endParaRPr/>
          </a:p>
        </p:txBody>
      </p:sp>
      <p:sp>
        <p:nvSpPr>
          <p:cNvPr id="449" name="Google Shape;449;p58"/>
          <p:cNvSpPr txBox="1"/>
          <p:nvPr>
            <p:ph idx="1" type="body"/>
          </p:nvPr>
        </p:nvSpPr>
        <p:spPr>
          <a:xfrm>
            <a:off x="905150" y="1216000"/>
            <a:ext cx="7800900" cy="3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Expand deepest unexpanded node</a:t>
            </a:r>
            <a:br>
              <a:rPr lang="en-US" sz="2800"/>
            </a:b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>
                <a:solidFill>
                  <a:schemeClr val="accent2"/>
                </a:solidFill>
              </a:rPr>
              <a:t>Implementation</a:t>
            </a:r>
            <a:r>
              <a:rPr lang="en-US" sz="2800"/>
              <a:t>: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i="1" lang="en-US" sz="2400"/>
              <a:t>fringe </a:t>
            </a:r>
            <a:r>
              <a:rPr lang="en-US" sz="2400"/>
              <a:t>= LIFO queue, i.e., put successors at front</a:t>
            </a:r>
            <a:br>
              <a:rPr lang="en-US" sz="2400"/>
            </a:br>
            <a:endParaRPr/>
          </a:p>
        </p:txBody>
      </p:sp>
      <p:pic>
        <p:nvPicPr>
          <p:cNvPr descr="dfs-progress01c" id="450" name="Google Shape;45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1200" y="3048000"/>
            <a:ext cx="5181600" cy="3011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9"/>
          <p:cNvSpPr txBox="1"/>
          <p:nvPr>
            <p:ph type="title"/>
          </p:nvPr>
        </p:nvSpPr>
        <p:spPr>
          <a:xfrm>
            <a:off x="1303800" y="0"/>
            <a:ext cx="70305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Depth-first search</a:t>
            </a:r>
            <a:endParaRPr/>
          </a:p>
        </p:txBody>
      </p:sp>
      <p:sp>
        <p:nvSpPr>
          <p:cNvPr id="456" name="Google Shape;456;p59"/>
          <p:cNvSpPr txBox="1"/>
          <p:nvPr>
            <p:ph idx="1" type="body"/>
          </p:nvPr>
        </p:nvSpPr>
        <p:spPr>
          <a:xfrm>
            <a:off x="1196225" y="1201100"/>
            <a:ext cx="7030500" cy="3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80"/>
              <a:buChar char="⚫"/>
            </a:pPr>
            <a:r>
              <a:rPr lang="en-US" sz="2800"/>
              <a:t>Expand deepest unexpanded node</a:t>
            </a:r>
            <a:br>
              <a:rPr lang="en-US" sz="2800"/>
            </a:br>
            <a:endParaRPr/>
          </a:p>
          <a:p>
            <a:pPr indent="-274320" lvl="0" marL="274320" rtl="0" algn="l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SzPts val="2380"/>
              <a:buChar char="⚫"/>
            </a:pPr>
            <a:r>
              <a:rPr lang="en-US" sz="2800">
                <a:solidFill>
                  <a:schemeClr val="accent2"/>
                </a:solidFill>
              </a:rPr>
              <a:t>Implementation</a:t>
            </a:r>
            <a:r>
              <a:rPr lang="en-US" sz="2800"/>
              <a:t>:</a:t>
            </a:r>
            <a:endParaRPr/>
          </a:p>
          <a:p>
            <a:pPr indent="-228600" lvl="1" marL="54864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2040"/>
              <a:buChar char="⚫"/>
            </a:pPr>
            <a:r>
              <a:rPr i="1" lang="en-US" sz="2400"/>
              <a:t>fringe </a:t>
            </a:r>
            <a:r>
              <a:rPr lang="en-US" sz="2400"/>
              <a:t>= LIFO queue, i.e., put successors at front</a:t>
            </a:r>
            <a:br>
              <a:rPr lang="en-US" sz="2400"/>
            </a:br>
            <a:endParaRPr/>
          </a:p>
        </p:txBody>
      </p:sp>
      <p:pic>
        <p:nvPicPr>
          <p:cNvPr descr="dfs-progress02c" id="457" name="Google Shape;45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7025" y="2980750"/>
            <a:ext cx="5181600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0"/>
          <p:cNvSpPr txBox="1"/>
          <p:nvPr>
            <p:ph type="title"/>
          </p:nvPr>
        </p:nvSpPr>
        <p:spPr>
          <a:xfrm>
            <a:off x="1142100" y="58500"/>
            <a:ext cx="70305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Depth-first search</a:t>
            </a:r>
            <a:endParaRPr/>
          </a:p>
        </p:txBody>
      </p:sp>
      <p:sp>
        <p:nvSpPr>
          <p:cNvPr id="463" name="Google Shape;463;p60"/>
          <p:cNvSpPr txBox="1"/>
          <p:nvPr>
            <p:ph idx="1" type="body"/>
          </p:nvPr>
        </p:nvSpPr>
        <p:spPr>
          <a:xfrm>
            <a:off x="980400" y="1231600"/>
            <a:ext cx="7353900" cy="3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Expand deepest unexpanded node</a:t>
            </a:r>
            <a:br>
              <a:rPr lang="en-US" sz="2800"/>
            </a:b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>
                <a:solidFill>
                  <a:schemeClr val="accent2"/>
                </a:solidFill>
              </a:rPr>
              <a:t>Implementation</a:t>
            </a:r>
            <a:r>
              <a:rPr lang="en-US" sz="2800"/>
              <a:t>: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i="1" lang="en-US" sz="2400"/>
              <a:t>fringe </a:t>
            </a:r>
            <a:r>
              <a:rPr lang="en-US" sz="2400"/>
              <a:t>= LIFO queue, i.e., put successors at front</a:t>
            </a:r>
            <a:br>
              <a:rPr lang="en-US" sz="2400"/>
            </a:br>
            <a:endParaRPr/>
          </a:p>
        </p:txBody>
      </p:sp>
      <p:pic>
        <p:nvPicPr>
          <p:cNvPr descr="dfs-progress03c" id="464" name="Google Shape;46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1200" y="3048000"/>
            <a:ext cx="5181600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1"/>
          <p:cNvSpPr txBox="1"/>
          <p:nvPr>
            <p:ph type="title"/>
          </p:nvPr>
        </p:nvSpPr>
        <p:spPr>
          <a:xfrm>
            <a:off x="1371025" y="-237325"/>
            <a:ext cx="70305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Depth-first search</a:t>
            </a:r>
            <a:endParaRPr/>
          </a:p>
        </p:txBody>
      </p:sp>
      <p:sp>
        <p:nvSpPr>
          <p:cNvPr id="470" name="Google Shape;470;p61"/>
          <p:cNvSpPr txBox="1"/>
          <p:nvPr>
            <p:ph idx="1" type="body"/>
          </p:nvPr>
        </p:nvSpPr>
        <p:spPr>
          <a:xfrm>
            <a:off x="1250025" y="1039750"/>
            <a:ext cx="7030500" cy="3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80"/>
              <a:buChar char="⚫"/>
            </a:pPr>
            <a:r>
              <a:rPr lang="en-US" sz="2800"/>
              <a:t>Expand deepest unexpanded node</a:t>
            </a:r>
            <a:br>
              <a:rPr lang="en-US" sz="2800"/>
            </a:br>
            <a:endParaRPr/>
          </a:p>
          <a:p>
            <a:pPr indent="-274320" lvl="0" marL="274320" rtl="0" algn="l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SzPts val="2380"/>
              <a:buChar char="⚫"/>
            </a:pPr>
            <a:r>
              <a:rPr lang="en-US" sz="2800">
                <a:solidFill>
                  <a:schemeClr val="accent2"/>
                </a:solidFill>
              </a:rPr>
              <a:t>Implementation</a:t>
            </a:r>
            <a:r>
              <a:rPr lang="en-US" sz="2800"/>
              <a:t>:</a:t>
            </a:r>
            <a:endParaRPr/>
          </a:p>
          <a:p>
            <a:pPr indent="-228600" lvl="1" marL="54864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2040"/>
              <a:buChar char="⚫"/>
            </a:pPr>
            <a:r>
              <a:rPr i="1" lang="en-US" sz="2400"/>
              <a:t>fringe </a:t>
            </a:r>
            <a:r>
              <a:rPr lang="en-US" sz="2400"/>
              <a:t>= LIFO queue, i.e., put successors at front</a:t>
            </a:r>
            <a:br>
              <a:rPr lang="en-US" sz="2400"/>
            </a:br>
            <a:endParaRPr/>
          </a:p>
        </p:txBody>
      </p:sp>
      <p:pic>
        <p:nvPicPr>
          <p:cNvPr descr="dfs-progress04c" id="471" name="Google Shape;47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1200" y="3048000"/>
            <a:ext cx="5181600" cy="2913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2"/>
          <p:cNvSpPr txBox="1"/>
          <p:nvPr>
            <p:ph type="title"/>
          </p:nvPr>
        </p:nvSpPr>
        <p:spPr>
          <a:xfrm>
            <a:off x="1303800" y="0"/>
            <a:ext cx="70305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Depth-first search</a:t>
            </a:r>
            <a:endParaRPr/>
          </a:p>
        </p:txBody>
      </p:sp>
      <p:sp>
        <p:nvSpPr>
          <p:cNvPr id="477" name="Google Shape;477;p62"/>
          <p:cNvSpPr txBox="1"/>
          <p:nvPr>
            <p:ph idx="1" type="body"/>
          </p:nvPr>
        </p:nvSpPr>
        <p:spPr>
          <a:xfrm>
            <a:off x="1169325" y="1228025"/>
            <a:ext cx="7030500" cy="3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80"/>
              <a:buChar char="⚫"/>
            </a:pPr>
            <a:r>
              <a:rPr lang="en-US" sz="2800"/>
              <a:t>Expand deepest unexpanded node</a:t>
            </a:r>
            <a:br>
              <a:rPr lang="en-US" sz="2800"/>
            </a:br>
            <a:endParaRPr/>
          </a:p>
          <a:p>
            <a:pPr indent="-274320" lvl="0" marL="274320" rtl="0" algn="l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SzPts val="2380"/>
              <a:buChar char="⚫"/>
            </a:pPr>
            <a:r>
              <a:rPr lang="en-US" sz="2800">
                <a:solidFill>
                  <a:schemeClr val="accent2"/>
                </a:solidFill>
              </a:rPr>
              <a:t>Implementation</a:t>
            </a:r>
            <a:r>
              <a:rPr lang="en-US" sz="2800"/>
              <a:t>:</a:t>
            </a:r>
            <a:endParaRPr/>
          </a:p>
          <a:p>
            <a:pPr indent="-228600" lvl="1" marL="54864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2040"/>
              <a:buChar char="⚫"/>
            </a:pPr>
            <a:r>
              <a:rPr i="1" lang="en-US" sz="2400"/>
              <a:t>fringe </a:t>
            </a:r>
            <a:r>
              <a:rPr lang="en-US" sz="2400"/>
              <a:t>= LIFO queue, i.e., put successors at front</a:t>
            </a:r>
            <a:br>
              <a:rPr lang="en-US" sz="2400"/>
            </a:br>
            <a:endParaRPr/>
          </a:p>
        </p:txBody>
      </p:sp>
      <p:pic>
        <p:nvPicPr>
          <p:cNvPr descr="dfs-progress05c" id="478" name="Google Shape;47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3625" y="3179750"/>
            <a:ext cx="5181600" cy="3011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9d604c0203_1_641"/>
          <p:cNvSpPr txBox="1"/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Tree search example</a:t>
            </a:r>
            <a:endParaRPr/>
          </a:p>
        </p:txBody>
      </p:sp>
      <p:sp>
        <p:nvSpPr>
          <p:cNvPr id="304" name="Google Shape;304;g9d604c0203_1_641"/>
          <p:cNvSpPr/>
          <p:nvPr>
            <p:ph idx="12" type="sldNum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1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earch-map1c" id="305" name="Google Shape;305;g9d604c0203_1_6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200" y="1524000"/>
            <a:ext cx="5705475" cy="16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3"/>
          <p:cNvSpPr txBox="1"/>
          <p:nvPr>
            <p:ph type="title"/>
          </p:nvPr>
        </p:nvSpPr>
        <p:spPr>
          <a:xfrm>
            <a:off x="1196225" y="139175"/>
            <a:ext cx="70305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Depth-first search</a:t>
            </a:r>
            <a:endParaRPr/>
          </a:p>
        </p:txBody>
      </p:sp>
      <p:sp>
        <p:nvSpPr>
          <p:cNvPr id="484" name="Google Shape;484;p63"/>
          <p:cNvSpPr txBox="1"/>
          <p:nvPr>
            <p:ph idx="1" type="body"/>
          </p:nvPr>
        </p:nvSpPr>
        <p:spPr>
          <a:xfrm>
            <a:off x="1196225" y="1349050"/>
            <a:ext cx="7030500" cy="3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80"/>
              <a:buChar char="⚫"/>
            </a:pPr>
            <a:r>
              <a:rPr lang="en-US" sz="2800"/>
              <a:t>Expand deepest unexpanded node</a:t>
            </a:r>
            <a:br>
              <a:rPr lang="en-US" sz="2800"/>
            </a:br>
            <a:endParaRPr/>
          </a:p>
          <a:p>
            <a:pPr indent="-274320" lvl="0" marL="274320" rtl="0" algn="l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SzPts val="2380"/>
              <a:buChar char="⚫"/>
            </a:pPr>
            <a:r>
              <a:rPr lang="en-US" sz="2800">
                <a:solidFill>
                  <a:schemeClr val="accent2"/>
                </a:solidFill>
              </a:rPr>
              <a:t>Implementation</a:t>
            </a:r>
            <a:r>
              <a:rPr lang="en-US" sz="2800"/>
              <a:t>:</a:t>
            </a:r>
            <a:endParaRPr/>
          </a:p>
          <a:p>
            <a:pPr indent="-228600" lvl="1" marL="54864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2040"/>
              <a:buChar char="⚫"/>
            </a:pPr>
            <a:r>
              <a:rPr i="1" lang="en-US" sz="2400"/>
              <a:t>fringe </a:t>
            </a:r>
            <a:r>
              <a:rPr lang="en-US" sz="2400"/>
              <a:t>= LIFO queue, i.e., put successors at front</a:t>
            </a:r>
            <a:br>
              <a:rPr lang="en-US" sz="2400"/>
            </a:br>
            <a:endParaRPr/>
          </a:p>
        </p:txBody>
      </p:sp>
      <p:pic>
        <p:nvPicPr>
          <p:cNvPr descr="dfs-progress06c" id="485" name="Google Shape;48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0675" y="3370725"/>
            <a:ext cx="5181600" cy="3027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4"/>
          <p:cNvSpPr txBox="1"/>
          <p:nvPr>
            <p:ph type="title"/>
          </p:nvPr>
        </p:nvSpPr>
        <p:spPr>
          <a:xfrm>
            <a:off x="1209675" y="219875"/>
            <a:ext cx="70305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Depth-first search</a:t>
            </a:r>
            <a:endParaRPr/>
          </a:p>
        </p:txBody>
      </p:sp>
      <p:sp>
        <p:nvSpPr>
          <p:cNvPr id="491" name="Google Shape;491;p64"/>
          <p:cNvSpPr txBox="1"/>
          <p:nvPr>
            <p:ph idx="1" type="body"/>
          </p:nvPr>
        </p:nvSpPr>
        <p:spPr>
          <a:xfrm>
            <a:off x="1209675" y="1389375"/>
            <a:ext cx="7030500" cy="3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80"/>
              <a:buChar char="⚫"/>
            </a:pPr>
            <a:r>
              <a:rPr lang="en-US" sz="2800"/>
              <a:t>Expand deepest unexpanded node</a:t>
            </a:r>
            <a:br>
              <a:rPr lang="en-US" sz="2800"/>
            </a:br>
            <a:endParaRPr/>
          </a:p>
          <a:p>
            <a:pPr indent="-274320" lvl="0" marL="274320" rtl="0" algn="l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SzPts val="2380"/>
              <a:buChar char="⚫"/>
            </a:pPr>
            <a:r>
              <a:rPr lang="en-US" sz="2800">
                <a:solidFill>
                  <a:schemeClr val="accent2"/>
                </a:solidFill>
              </a:rPr>
              <a:t>Implementation</a:t>
            </a:r>
            <a:r>
              <a:rPr lang="en-US" sz="2800"/>
              <a:t>:</a:t>
            </a:r>
            <a:endParaRPr/>
          </a:p>
          <a:p>
            <a:pPr indent="-228600" lvl="1" marL="54864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2040"/>
              <a:buChar char="⚫"/>
            </a:pPr>
            <a:r>
              <a:rPr i="1" lang="en-US" sz="2400"/>
              <a:t>fringe </a:t>
            </a:r>
            <a:r>
              <a:rPr lang="en-US" sz="2400"/>
              <a:t>= LIFO queue, i.e., put successors at front</a:t>
            </a:r>
            <a:br>
              <a:rPr lang="en-US" sz="2400"/>
            </a:br>
            <a:endParaRPr/>
          </a:p>
        </p:txBody>
      </p:sp>
      <p:pic>
        <p:nvPicPr>
          <p:cNvPr descr="dfs-progress01c" id="492" name="Google Shape;49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9425" y="3429000"/>
            <a:ext cx="4419600" cy="2568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fs-progress07c" id="493" name="Google Shape;493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7400" y="3429000"/>
            <a:ext cx="5181600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5"/>
          <p:cNvSpPr txBox="1"/>
          <p:nvPr>
            <p:ph type="title"/>
          </p:nvPr>
        </p:nvSpPr>
        <p:spPr>
          <a:xfrm>
            <a:off x="1303800" y="0"/>
            <a:ext cx="70305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Depth-first search</a:t>
            </a:r>
            <a:endParaRPr/>
          </a:p>
        </p:txBody>
      </p:sp>
      <p:sp>
        <p:nvSpPr>
          <p:cNvPr id="499" name="Google Shape;499;p65"/>
          <p:cNvSpPr txBox="1"/>
          <p:nvPr>
            <p:ph idx="1" type="body"/>
          </p:nvPr>
        </p:nvSpPr>
        <p:spPr>
          <a:xfrm>
            <a:off x="1303800" y="1268350"/>
            <a:ext cx="7030500" cy="3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80"/>
              <a:buChar char="⚫"/>
            </a:pPr>
            <a:r>
              <a:rPr lang="en-US" sz="2800"/>
              <a:t>Expand deepest unexpanded node</a:t>
            </a:r>
            <a:br>
              <a:rPr lang="en-US" sz="2800"/>
            </a:br>
            <a:endParaRPr/>
          </a:p>
          <a:p>
            <a:pPr indent="-274320" lvl="0" marL="274320" rtl="0" algn="l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SzPts val="2380"/>
              <a:buChar char="⚫"/>
            </a:pPr>
            <a:r>
              <a:rPr lang="en-US" sz="2800">
                <a:solidFill>
                  <a:schemeClr val="accent2"/>
                </a:solidFill>
              </a:rPr>
              <a:t>Implementation</a:t>
            </a:r>
            <a:r>
              <a:rPr lang="en-US" sz="2800"/>
              <a:t>:</a:t>
            </a:r>
            <a:endParaRPr/>
          </a:p>
          <a:p>
            <a:pPr indent="-228600" lvl="1" marL="54864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2040"/>
              <a:buChar char="⚫"/>
            </a:pPr>
            <a:r>
              <a:rPr i="1" lang="en-US" sz="2400"/>
              <a:t>fringe </a:t>
            </a:r>
            <a:r>
              <a:rPr lang="en-US" sz="2400"/>
              <a:t>= LIFO queue, i.e., put successors at front</a:t>
            </a:r>
            <a:br>
              <a:rPr lang="en-US" sz="2400"/>
            </a:br>
            <a:endParaRPr/>
          </a:p>
        </p:txBody>
      </p:sp>
      <p:pic>
        <p:nvPicPr>
          <p:cNvPr descr="dfs-progress01c" id="500" name="Google Shape;500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200" y="3124200"/>
            <a:ext cx="4419600" cy="2568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fs-progress08c" id="501" name="Google Shape;501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81200" y="3491775"/>
            <a:ext cx="5181600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6"/>
          <p:cNvSpPr txBox="1"/>
          <p:nvPr>
            <p:ph type="title"/>
          </p:nvPr>
        </p:nvSpPr>
        <p:spPr>
          <a:xfrm>
            <a:off x="1303800" y="357675"/>
            <a:ext cx="70305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Depth-first search</a:t>
            </a:r>
            <a:endParaRPr/>
          </a:p>
        </p:txBody>
      </p:sp>
      <p:sp>
        <p:nvSpPr>
          <p:cNvPr id="507" name="Google Shape;507;p66"/>
          <p:cNvSpPr txBox="1"/>
          <p:nvPr>
            <p:ph idx="1" type="body"/>
          </p:nvPr>
        </p:nvSpPr>
        <p:spPr>
          <a:xfrm>
            <a:off x="1303800" y="1068075"/>
            <a:ext cx="7030500" cy="3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80"/>
              <a:buChar char="⚫"/>
            </a:pPr>
            <a:r>
              <a:rPr lang="en-US" sz="2800"/>
              <a:t>Expand deepest unexpanded node</a:t>
            </a:r>
            <a:br>
              <a:rPr lang="en-US" sz="2800"/>
            </a:br>
            <a:endParaRPr/>
          </a:p>
          <a:p>
            <a:pPr indent="-274320" lvl="0" marL="274320" rtl="0" algn="l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SzPts val="2380"/>
              <a:buChar char="⚫"/>
            </a:pPr>
            <a:r>
              <a:rPr lang="en-US" sz="2800">
                <a:solidFill>
                  <a:schemeClr val="accent2"/>
                </a:solidFill>
              </a:rPr>
              <a:t>Implementation</a:t>
            </a:r>
            <a:r>
              <a:rPr lang="en-US" sz="2800"/>
              <a:t>:</a:t>
            </a:r>
            <a:endParaRPr/>
          </a:p>
          <a:p>
            <a:pPr indent="-228600" lvl="1" marL="54864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2040"/>
              <a:buChar char="⚫"/>
            </a:pPr>
            <a:r>
              <a:rPr i="1" lang="en-US" sz="2400"/>
              <a:t>fringe </a:t>
            </a:r>
            <a:r>
              <a:rPr lang="en-US" sz="2400"/>
              <a:t>= LIFO queue, i.e., put successors at front</a:t>
            </a:r>
            <a:br>
              <a:rPr lang="en-US" sz="2400"/>
            </a:br>
            <a:endParaRPr/>
          </a:p>
        </p:txBody>
      </p:sp>
      <p:pic>
        <p:nvPicPr>
          <p:cNvPr descr="dfs-progress01c" id="508" name="Google Shape;508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200" y="3124200"/>
            <a:ext cx="4419600" cy="2568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fs-progress09c" id="509" name="Google Shape;509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81200" y="3048000"/>
            <a:ext cx="5181600" cy="3027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7"/>
          <p:cNvSpPr txBox="1"/>
          <p:nvPr>
            <p:ph type="title"/>
          </p:nvPr>
        </p:nvSpPr>
        <p:spPr>
          <a:xfrm>
            <a:off x="1276900" y="394675"/>
            <a:ext cx="70305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Depth-first search</a:t>
            </a:r>
            <a:endParaRPr/>
          </a:p>
        </p:txBody>
      </p:sp>
      <p:sp>
        <p:nvSpPr>
          <p:cNvPr id="515" name="Google Shape;515;p67"/>
          <p:cNvSpPr txBox="1"/>
          <p:nvPr>
            <p:ph idx="1" type="body"/>
          </p:nvPr>
        </p:nvSpPr>
        <p:spPr>
          <a:xfrm>
            <a:off x="1155875" y="976375"/>
            <a:ext cx="7030500" cy="3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80"/>
              <a:buChar char="⚫"/>
            </a:pPr>
            <a:r>
              <a:rPr lang="en-US" sz="2800"/>
              <a:t>Expand deepest unexpanded node</a:t>
            </a:r>
            <a:br>
              <a:rPr lang="en-US" sz="2800"/>
            </a:br>
            <a:endParaRPr/>
          </a:p>
          <a:p>
            <a:pPr indent="-274320" lvl="0" marL="274320" rtl="0" algn="l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SzPts val="2380"/>
              <a:buChar char="⚫"/>
            </a:pPr>
            <a:r>
              <a:rPr lang="en-US" sz="2800">
                <a:solidFill>
                  <a:schemeClr val="accent2"/>
                </a:solidFill>
              </a:rPr>
              <a:t>Implementation</a:t>
            </a:r>
            <a:r>
              <a:rPr lang="en-US" sz="2800"/>
              <a:t>:</a:t>
            </a:r>
            <a:endParaRPr/>
          </a:p>
          <a:p>
            <a:pPr indent="-228600" lvl="1" marL="54864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2040"/>
              <a:buChar char="⚫"/>
            </a:pPr>
            <a:r>
              <a:rPr i="1" lang="en-US" sz="2400"/>
              <a:t>fringe </a:t>
            </a:r>
            <a:r>
              <a:rPr lang="en-US" sz="2400"/>
              <a:t>= LIFO queue, i.e., put successors at front</a:t>
            </a:r>
            <a:br>
              <a:rPr lang="en-US" sz="2400"/>
            </a:br>
            <a:endParaRPr/>
          </a:p>
        </p:txBody>
      </p:sp>
      <p:pic>
        <p:nvPicPr>
          <p:cNvPr descr="dfs-progress01c" id="516" name="Google Shape;51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200" y="3124200"/>
            <a:ext cx="4419600" cy="2568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fs-progress10c" id="517" name="Google Shape;517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81200" y="3048000"/>
            <a:ext cx="5181600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8"/>
          <p:cNvSpPr txBox="1"/>
          <p:nvPr>
            <p:ph type="title"/>
          </p:nvPr>
        </p:nvSpPr>
        <p:spPr>
          <a:xfrm>
            <a:off x="1303800" y="448475"/>
            <a:ext cx="70305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Depth-first search</a:t>
            </a:r>
            <a:endParaRPr/>
          </a:p>
        </p:txBody>
      </p:sp>
      <p:sp>
        <p:nvSpPr>
          <p:cNvPr id="523" name="Google Shape;523;p68"/>
          <p:cNvSpPr txBox="1"/>
          <p:nvPr>
            <p:ph idx="1" type="body"/>
          </p:nvPr>
        </p:nvSpPr>
        <p:spPr>
          <a:xfrm>
            <a:off x="1142425" y="905275"/>
            <a:ext cx="7030500" cy="3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80"/>
              <a:buChar char="⚫"/>
            </a:pPr>
            <a:r>
              <a:rPr lang="en-US" sz="2800"/>
              <a:t>Expand deepest unexpanded node</a:t>
            </a:r>
            <a:br>
              <a:rPr lang="en-US" sz="2800"/>
            </a:br>
            <a:endParaRPr/>
          </a:p>
          <a:p>
            <a:pPr indent="-274320" lvl="0" marL="274320" rtl="0" algn="l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SzPts val="2380"/>
              <a:buChar char="⚫"/>
            </a:pPr>
            <a:r>
              <a:rPr lang="en-US" sz="2800">
                <a:solidFill>
                  <a:schemeClr val="accent2"/>
                </a:solidFill>
              </a:rPr>
              <a:t>Implementation</a:t>
            </a:r>
            <a:r>
              <a:rPr lang="en-US" sz="2800"/>
              <a:t>:</a:t>
            </a:r>
            <a:endParaRPr/>
          </a:p>
          <a:p>
            <a:pPr indent="-228600" lvl="1" marL="54864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2040"/>
              <a:buChar char="⚫"/>
            </a:pPr>
            <a:r>
              <a:rPr i="1" lang="en-US" sz="2400"/>
              <a:t>fringe </a:t>
            </a:r>
            <a:r>
              <a:rPr lang="en-US" sz="2400"/>
              <a:t>= LIFO queue, i.e., put successors at front</a:t>
            </a:r>
            <a:br>
              <a:rPr lang="en-US" sz="2400"/>
            </a:br>
            <a:endParaRPr/>
          </a:p>
        </p:txBody>
      </p:sp>
      <p:pic>
        <p:nvPicPr>
          <p:cNvPr descr="dfs-progress01c" id="524" name="Google Shape;524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200" y="3124200"/>
            <a:ext cx="4419600" cy="2568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fs-progress11c" id="525" name="Google Shape;525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81200" y="3048000"/>
            <a:ext cx="5181600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9"/>
          <p:cNvSpPr txBox="1"/>
          <p:nvPr>
            <p:ph type="title"/>
          </p:nvPr>
        </p:nvSpPr>
        <p:spPr>
          <a:xfrm>
            <a:off x="1303800" y="798100"/>
            <a:ext cx="70305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2857"/>
              <a:buFont typeface="Libre Franklin"/>
              <a:buNone/>
            </a:pPr>
            <a:r>
              <a:rPr lang="en-US"/>
              <a:t>Depth-first search</a:t>
            </a:r>
            <a:endParaRPr/>
          </a:p>
        </p:txBody>
      </p:sp>
      <p:sp>
        <p:nvSpPr>
          <p:cNvPr id="531" name="Google Shape;531;p69"/>
          <p:cNvSpPr txBox="1"/>
          <p:nvPr>
            <p:ph idx="1" type="body"/>
          </p:nvPr>
        </p:nvSpPr>
        <p:spPr>
          <a:xfrm>
            <a:off x="1303800" y="1026325"/>
            <a:ext cx="7030500" cy="3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80"/>
              <a:buChar char="⚫"/>
            </a:pPr>
            <a:r>
              <a:rPr lang="en-US" sz="2800"/>
              <a:t>Expand deepest unexpanded node</a:t>
            </a:r>
            <a:br>
              <a:rPr lang="en-US" sz="2800"/>
            </a:br>
            <a:endParaRPr/>
          </a:p>
          <a:p>
            <a:pPr indent="-274320" lvl="0" marL="274320" rtl="0" algn="l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SzPts val="2380"/>
              <a:buChar char="⚫"/>
            </a:pPr>
            <a:r>
              <a:rPr lang="en-US" sz="2800">
                <a:solidFill>
                  <a:schemeClr val="accent2"/>
                </a:solidFill>
              </a:rPr>
              <a:t>Implementation</a:t>
            </a:r>
            <a:r>
              <a:rPr lang="en-US" sz="2800"/>
              <a:t>:</a:t>
            </a:r>
            <a:endParaRPr/>
          </a:p>
          <a:p>
            <a:pPr indent="-228600" lvl="1" marL="54864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2040"/>
              <a:buChar char="⚫"/>
            </a:pPr>
            <a:r>
              <a:rPr i="1" lang="en-US" sz="2400"/>
              <a:t>fringe </a:t>
            </a:r>
            <a:r>
              <a:rPr lang="en-US" sz="2400"/>
              <a:t>= LIFO queue, i.e., put successors at front</a:t>
            </a:r>
            <a:br>
              <a:rPr lang="en-US" sz="2400"/>
            </a:br>
            <a:endParaRPr/>
          </a:p>
        </p:txBody>
      </p:sp>
      <p:pic>
        <p:nvPicPr>
          <p:cNvPr descr="dfs-progress01c" id="532" name="Google Shape;53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200" y="3124200"/>
            <a:ext cx="4419600" cy="2568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fs-progress12c" id="533" name="Google Shape;533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81200" y="3048000"/>
            <a:ext cx="5181600" cy="3027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ga4630b37a3_0_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9475" y="429650"/>
            <a:ext cx="780235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a4630b37a3_0_75"/>
          <p:cNvSpPr txBox="1"/>
          <p:nvPr>
            <p:ph type="title"/>
          </p:nvPr>
        </p:nvSpPr>
        <p:spPr>
          <a:xfrm>
            <a:off x="1260100" y="381225"/>
            <a:ext cx="70305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60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Properties of depth-first search</a:t>
            </a:r>
            <a:endParaRPr sz="2800">
              <a:solidFill>
                <a:srgbClr val="4A86E8"/>
              </a:solidFill>
            </a:endParaRPr>
          </a:p>
        </p:txBody>
      </p:sp>
      <p:sp>
        <p:nvSpPr>
          <p:cNvPr id="546" name="Google Shape;546;ga4630b37a3_0_75"/>
          <p:cNvSpPr txBox="1"/>
          <p:nvPr>
            <p:ph idx="1" type="body"/>
          </p:nvPr>
        </p:nvSpPr>
        <p:spPr>
          <a:xfrm>
            <a:off x="1140250" y="1150950"/>
            <a:ext cx="7270200" cy="48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>
                <a:solidFill>
                  <a:srgbClr val="FF0000"/>
                </a:solidFill>
              </a:rPr>
              <a:t>Complete</a:t>
            </a:r>
            <a:r>
              <a:rPr lang="en-US" sz="2400"/>
              <a:t>? No: fails in infinite-depth spaces, spaces with loops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Modify to avoid repeated states along path complete in finite spaces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>
                <a:solidFill>
                  <a:srgbClr val="FF0000"/>
                </a:solidFill>
              </a:rPr>
              <a:t>Time?</a:t>
            </a:r>
            <a:r>
              <a:rPr lang="en-US" sz="2400"/>
              <a:t> O(b</a:t>
            </a:r>
            <a:r>
              <a:rPr lang="en-US" sz="2400"/>
              <a:t>m</a:t>
            </a:r>
            <a:r>
              <a:rPr lang="en-US" sz="2400"/>
              <a:t>): terrible if m is much larger than d  but if solutions are dense, may be much faster than breadth-first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>
                <a:solidFill>
                  <a:srgbClr val="FF0000"/>
                </a:solidFill>
              </a:rPr>
              <a:t>Space?</a:t>
            </a:r>
            <a:r>
              <a:rPr lang="en-US" sz="2400"/>
              <a:t> O(b</a:t>
            </a:r>
            <a:r>
              <a:rPr lang="en-US" sz="2400"/>
              <a:t>m</a:t>
            </a:r>
            <a:r>
              <a:rPr lang="en-US" sz="2400"/>
              <a:t>), i.e., linear space!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>
                <a:solidFill>
                  <a:srgbClr val="FF0000"/>
                </a:solidFill>
              </a:rPr>
              <a:t>Optimal?</a:t>
            </a:r>
            <a:r>
              <a:rPr lang="en-US" sz="2400"/>
              <a:t> No</a:t>
            </a:r>
            <a:endParaRPr sz="2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1"/>
          <p:cNvSpPr txBox="1"/>
          <p:nvPr>
            <p:ph type="title"/>
          </p:nvPr>
        </p:nvSpPr>
        <p:spPr>
          <a:xfrm>
            <a:off x="1303800" y="798100"/>
            <a:ext cx="70305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Depth-limited search(DLS)</a:t>
            </a:r>
            <a:endParaRPr/>
          </a:p>
        </p:txBody>
      </p:sp>
      <p:sp>
        <p:nvSpPr>
          <p:cNvPr id="552" name="Google Shape;552;p71"/>
          <p:cNvSpPr txBox="1"/>
          <p:nvPr>
            <p:ph idx="1" type="body"/>
          </p:nvPr>
        </p:nvSpPr>
        <p:spPr>
          <a:xfrm>
            <a:off x="927850" y="1903975"/>
            <a:ext cx="8091900" cy="46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The embarrassing failure of depth-first search in </a:t>
            </a:r>
            <a:r>
              <a:rPr b="1" lang="en-US" sz="2400">
                <a:solidFill>
                  <a:srgbClr val="FF0000"/>
                </a:solidFill>
              </a:rPr>
              <a:t>infinite state spaces</a:t>
            </a:r>
            <a:r>
              <a:rPr lang="en-US" sz="2400"/>
              <a:t> can be alleviated by supplying depth-first search with a </a:t>
            </a:r>
            <a:r>
              <a:rPr b="1" lang="en-US" sz="2400">
                <a:solidFill>
                  <a:srgbClr val="FF0000"/>
                </a:solidFill>
              </a:rPr>
              <a:t>predetermined depth limit</a:t>
            </a:r>
            <a:r>
              <a:rPr b="1" lang="en-US" sz="2400">
                <a:solidFill>
                  <a:srgbClr val="0000FF"/>
                </a:solidFill>
              </a:rPr>
              <a:t> l.</a:t>
            </a:r>
            <a:r>
              <a:rPr lang="en-US" sz="2400"/>
              <a:t> 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Nodes at depth </a:t>
            </a:r>
            <a:r>
              <a:rPr b="1" lang="en-US" sz="2400">
                <a:solidFill>
                  <a:srgbClr val="FF0000"/>
                </a:solidFill>
              </a:rPr>
              <a:t>l </a:t>
            </a:r>
            <a:r>
              <a:rPr lang="en-US" sz="2400"/>
              <a:t>are treated as if they have no successors.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The depth limit solves the infinite-path problem. </a:t>
            </a:r>
            <a:endParaRPr sz="2400"/>
          </a:p>
          <a:p>
            <a:pPr indent="0" lvl="0" marL="45720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6"/>
          <p:cNvSpPr txBox="1"/>
          <p:nvPr>
            <p:ph type="title"/>
          </p:nvPr>
        </p:nvSpPr>
        <p:spPr>
          <a:xfrm>
            <a:off x="1303800" y="798100"/>
            <a:ext cx="70305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Tree search example</a:t>
            </a:r>
            <a:endParaRPr/>
          </a:p>
        </p:txBody>
      </p:sp>
      <p:pic>
        <p:nvPicPr>
          <p:cNvPr descr="search-map2c" id="311" name="Google Shape;311;p4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3800" y="2653400"/>
            <a:ext cx="7030500" cy="338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a4630b37a3_0_90"/>
          <p:cNvSpPr txBox="1"/>
          <p:nvPr>
            <p:ph type="title"/>
          </p:nvPr>
        </p:nvSpPr>
        <p:spPr>
          <a:xfrm>
            <a:off x="1303800" y="798100"/>
            <a:ext cx="70305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Depth-limited search(DLS)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sp>
        <p:nvSpPr>
          <p:cNvPr id="559" name="Google Shape;559;ga4630b37a3_0_90"/>
          <p:cNvSpPr txBox="1"/>
          <p:nvPr>
            <p:ph idx="1" type="body"/>
          </p:nvPr>
        </p:nvSpPr>
        <p:spPr>
          <a:xfrm>
            <a:off x="975000" y="1150950"/>
            <a:ext cx="7767000" cy="5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58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It also introduces an additional source of </a:t>
            </a:r>
            <a:r>
              <a:rPr b="1" lang="en-US" sz="2400">
                <a:solidFill>
                  <a:srgbClr val="FF0000"/>
                </a:solidFill>
              </a:rPr>
              <a:t>incompleteness if we choose l &lt; d</a:t>
            </a:r>
            <a:r>
              <a:rPr b="1" lang="en-US" sz="2400"/>
              <a:t>,</a:t>
            </a:r>
            <a:r>
              <a:rPr lang="en-US" sz="2400"/>
              <a:t> that is, the shallowest goal is beyond the depth limit. </a:t>
            </a:r>
            <a:endParaRPr sz="2400"/>
          </a:p>
          <a:p>
            <a:pPr indent="0" lvl="0" marL="457200" rtl="0" algn="l">
              <a:lnSpc>
                <a:spcPct val="115000"/>
              </a:lnSpc>
              <a:spcBef>
                <a:spcPts val="580"/>
              </a:spcBef>
              <a:spcAft>
                <a:spcPts val="0"/>
              </a:spcAft>
              <a:buSzPts val="2000"/>
              <a:buNone/>
            </a:pPr>
            <a:r>
              <a:rPr lang="en-US" sz="2400"/>
              <a:t> (This is likely when d is unknown.) 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58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Depth-limited search will also be </a:t>
            </a:r>
            <a:r>
              <a:rPr b="1" lang="en-US" sz="2400">
                <a:solidFill>
                  <a:srgbClr val="FF0000"/>
                </a:solidFill>
              </a:rPr>
              <a:t>nonoptimal if</a:t>
            </a:r>
            <a:endParaRPr b="1" sz="2400">
              <a:solidFill>
                <a:srgbClr val="FF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580"/>
              </a:spcBef>
              <a:spcAft>
                <a:spcPts val="0"/>
              </a:spcAft>
              <a:buSzPts val="2000"/>
              <a:buNone/>
            </a:pPr>
            <a:r>
              <a:rPr b="1" lang="en-US" sz="2400">
                <a:solidFill>
                  <a:srgbClr val="FF0000"/>
                </a:solidFill>
              </a:rPr>
              <a:t>we choose  l &gt; d. </a:t>
            </a:r>
            <a:endParaRPr b="1" sz="2400">
              <a:solidFill>
                <a:srgbClr val="FF0000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58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>
                <a:solidFill>
                  <a:srgbClr val="FF0000"/>
                </a:solidFill>
              </a:rPr>
              <a:t>Time complexity</a:t>
            </a:r>
            <a:r>
              <a:rPr b="1" lang="en-US" sz="2400">
                <a:solidFill>
                  <a:srgbClr val="980000"/>
                </a:solidFill>
              </a:rPr>
              <a:t> :  </a:t>
            </a:r>
            <a:r>
              <a:rPr b="1" lang="en-US" sz="2400">
                <a:solidFill>
                  <a:srgbClr val="000000"/>
                </a:solidFill>
              </a:rPr>
              <a:t> O(b</a:t>
            </a:r>
            <a:r>
              <a:rPr b="1" baseline="30000" lang="en-US" sz="2400">
                <a:solidFill>
                  <a:srgbClr val="000000"/>
                </a:solidFill>
              </a:rPr>
              <a:t>l</a:t>
            </a:r>
            <a:r>
              <a:rPr b="1" lang="en-US" sz="2400">
                <a:solidFill>
                  <a:srgbClr val="000000"/>
                </a:solidFill>
              </a:rPr>
              <a:t>)</a:t>
            </a:r>
            <a:r>
              <a:rPr lang="en-US" sz="2400">
                <a:solidFill>
                  <a:srgbClr val="000000"/>
                </a:solidFill>
              </a:rPr>
              <a:t> 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>
                <a:solidFill>
                  <a:srgbClr val="FF0000"/>
                </a:solidFill>
              </a:rPr>
              <a:t>Space complexity:  </a:t>
            </a:r>
            <a:r>
              <a:rPr b="1" lang="en-US" sz="2400">
                <a:solidFill>
                  <a:srgbClr val="000000"/>
                </a:solidFill>
              </a:rPr>
              <a:t>O(bl)</a:t>
            </a:r>
            <a:r>
              <a:rPr b="1" lang="en-US" sz="2400">
                <a:solidFill>
                  <a:srgbClr val="FF0000"/>
                </a:solidFill>
              </a:rPr>
              <a:t>. </a:t>
            </a:r>
            <a:endParaRPr b="1" sz="2400">
              <a:solidFill>
                <a:srgbClr val="FF0000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Depth-first search can be viewed as a </a:t>
            </a:r>
            <a:r>
              <a:rPr b="1" lang="en-US" sz="2400">
                <a:solidFill>
                  <a:srgbClr val="FF0000"/>
                </a:solidFill>
              </a:rPr>
              <a:t>special case of depth-limited search with  =∞.</a:t>
            </a:r>
            <a:endParaRPr b="1" sz="24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4630b37a3_0_63"/>
          <p:cNvSpPr txBox="1"/>
          <p:nvPr>
            <p:ph idx="1" type="body"/>
          </p:nvPr>
        </p:nvSpPr>
        <p:spPr>
          <a:xfrm>
            <a:off x="1056750" y="1150950"/>
            <a:ext cx="7817400" cy="52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58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Iterative deepening search (or iterative deepening depth-first search) is often used in combination with depth-first tree search, that finds the best depth limit. 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It does this by gradually increasing the limit—first 0, then 1, then 2, and so on—until a goal is found.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This will occur when the depth limit reaches d, the depth of the shallowest goal node. 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Iterative deepening combines the benefits of depth-first and breadth-first search. Like depth-first search, its memory requirements are modest: O(bd)</a:t>
            </a:r>
            <a:endParaRPr sz="2400"/>
          </a:p>
        </p:txBody>
      </p:sp>
      <p:sp>
        <p:nvSpPr>
          <p:cNvPr id="565" name="Google Shape;565;ga4630b37a3_0_63"/>
          <p:cNvSpPr txBox="1"/>
          <p:nvPr>
            <p:ph type="title"/>
          </p:nvPr>
        </p:nvSpPr>
        <p:spPr>
          <a:xfrm>
            <a:off x="1303800" y="798100"/>
            <a:ext cx="70305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Iterative deepening search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2"/>
          <p:cNvSpPr txBox="1"/>
          <p:nvPr>
            <p:ph type="title"/>
          </p:nvPr>
        </p:nvSpPr>
        <p:spPr>
          <a:xfrm>
            <a:off x="1303800" y="798100"/>
            <a:ext cx="70305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Iterative deepening search</a:t>
            </a:r>
            <a:endParaRPr/>
          </a:p>
        </p:txBody>
      </p:sp>
      <p:sp>
        <p:nvSpPr>
          <p:cNvPr id="571" name="Google Shape;571;p72"/>
          <p:cNvSpPr txBox="1"/>
          <p:nvPr>
            <p:ph idx="10" type="dt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 Jan 2004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72"/>
          <p:cNvSpPr txBox="1"/>
          <p:nvPr>
            <p:ph idx="11" type="ftr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 3243 - Blind Search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3" name="Google Shape;573;p72"/>
          <p:cNvPicPr preferRelativeResize="0"/>
          <p:nvPr/>
        </p:nvPicPr>
        <p:blipFill rotWithShape="1">
          <a:blip r:embed="rId3">
            <a:alphaModFix/>
          </a:blip>
          <a:srcRect b="51042" l="14844" r="3125" t="18750"/>
          <a:stretch/>
        </p:blipFill>
        <p:spPr>
          <a:xfrm>
            <a:off x="762000" y="1600200"/>
            <a:ext cx="800100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aff9139ab2_0_0"/>
          <p:cNvSpPr txBox="1"/>
          <p:nvPr>
            <p:ph type="title"/>
          </p:nvPr>
        </p:nvSpPr>
        <p:spPr>
          <a:xfrm>
            <a:off x="1303800" y="798100"/>
            <a:ext cx="7030500" cy="13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g2aff9139ab2_0_0"/>
          <p:cNvSpPr txBox="1"/>
          <p:nvPr>
            <p:ph idx="1" type="body"/>
          </p:nvPr>
        </p:nvSpPr>
        <p:spPr>
          <a:xfrm>
            <a:off x="1380050" y="1150950"/>
            <a:ext cx="7345800" cy="3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Iterative deepening search may seem wasteful because states near the top of the search tree are re-generated multiple times. 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But for many state spaces, most of the nodes are in the bottom level, so it does not matter much that the upper levels are repeated. 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In an iterative deepening search, the nodes on the bottom level (depth d) are generated once, those on the next-to-bottom level are generated twice, and so on, up to the children of the root, which are generated d times</a:t>
            </a:r>
            <a:endParaRPr sz="23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3"/>
          <p:cNvSpPr txBox="1"/>
          <p:nvPr>
            <p:ph type="title"/>
          </p:nvPr>
        </p:nvSpPr>
        <p:spPr>
          <a:xfrm>
            <a:off x="694075" y="71100"/>
            <a:ext cx="73932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 sz="3500"/>
              <a:t>Iterative deepening search </a:t>
            </a:r>
            <a:r>
              <a:rPr i="1" lang="en-US" sz="3500"/>
              <a:t>l </a:t>
            </a:r>
            <a:r>
              <a:rPr lang="en-US" sz="3500"/>
              <a:t>=0</a:t>
            </a:r>
            <a:endParaRPr sz="2700"/>
          </a:p>
        </p:txBody>
      </p:sp>
      <p:pic>
        <p:nvPicPr>
          <p:cNvPr descr="ids-progress1c" id="586" name="Google Shape;586;p73"/>
          <p:cNvPicPr preferRelativeResize="0"/>
          <p:nvPr/>
        </p:nvPicPr>
        <p:blipFill rotWithShape="1">
          <a:blip r:embed="rId3">
            <a:alphaModFix/>
          </a:blip>
          <a:srcRect b="62384" l="0" r="42644" t="0"/>
          <a:stretch/>
        </p:blipFill>
        <p:spPr>
          <a:xfrm>
            <a:off x="563700" y="1999575"/>
            <a:ext cx="8182500" cy="24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4"/>
          <p:cNvSpPr txBox="1"/>
          <p:nvPr>
            <p:ph type="title"/>
          </p:nvPr>
        </p:nvSpPr>
        <p:spPr>
          <a:xfrm>
            <a:off x="762000" y="71100"/>
            <a:ext cx="73254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 sz="3500"/>
              <a:t>Iterative deepening search </a:t>
            </a:r>
            <a:r>
              <a:rPr i="1" lang="en-US" sz="3500"/>
              <a:t>l </a:t>
            </a:r>
            <a:r>
              <a:rPr lang="en-US" sz="3500"/>
              <a:t>=1</a:t>
            </a:r>
            <a:endParaRPr sz="2700"/>
          </a:p>
        </p:txBody>
      </p:sp>
      <p:pic>
        <p:nvPicPr>
          <p:cNvPr descr="ids-progress2c" id="592" name="Google Shape;592;p74"/>
          <p:cNvPicPr preferRelativeResize="0"/>
          <p:nvPr/>
        </p:nvPicPr>
        <p:blipFill rotWithShape="1">
          <a:blip r:embed="rId3">
            <a:alphaModFix/>
          </a:blip>
          <a:srcRect b="69821" l="0" r="0" t="0"/>
          <a:stretch/>
        </p:blipFill>
        <p:spPr>
          <a:xfrm>
            <a:off x="762000" y="1657350"/>
            <a:ext cx="8101100" cy="22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5"/>
          <p:cNvSpPr txBox="1"/>
          <p:nvPr>
            <p:ph type="title"/>
          </p:nvPr>
        </p:nvSpPr>
        <p:spPr>
          <a:xfrm>
            <a:off x="809750" y="71100"/>
            <a:ext cx="72774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 sz="3500"/>
              <a:t>Iterative deepening search </a:t>
            </a:r>
            <a:r>
              <a:rPr i="1" lang="en-US" sz="3500"/>
              <a:t>l </a:t>
            </a:r>
            <a:r>
              <a:rPr lang="en-US" sz="3500"/>
              <a:t>=2</a:t>
            </a:r>
            <a:endParaRPr sz="2700"/>
          </a:p>
        </p:txBody>
      </p:sp>
      <p:pic>
        <p:nvPicPr>
          <p:cNvPr descr="ids-progress3c" id="598" name="Google Shape;598;p75"/>
          <p:cNvPicPr preferRelativeResize="0"/>
          <p:nvPr/>
        </p:nvPicPr>
        <p:blipFill rotWithShape="1">
          <a:blip r:embed="rId3">
            <a:alphaModFix/>
          </a:blip>
          <a:srcRect b="35350" l="0" r="0" t="0"/>
          <a:stretch/>
        </p:blipFill>
        <p:spPr>
          <a:xfrm>
            <a:off x="414975" y="1702175"/>
            <a:ext cx="8475626" cy="304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6"/>
          <p:cNvSpPr txBox="1"/>
          <p:nvPr>
            <p:ph type="title"/>
          </p:nvPr>
        </p:nvSpPr>
        <p:spPr>
          <a:xfrm>
            <a:off x="1303800" y="798100"/>
            <a:ext cx="70305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 sz="3600"/>
              <a:t>Iterative deepening search </a:t>
            </a:r>
            <a:r>
              <a:rPr i="1" lang="en-US" sz="3600"/>
              <a:t>l </a:t>
            </a:r>
            <a:r>
              <a:rPr lang="en-US" sz="3600"/>
              <a:t>=3</a:t>
            </a:r>
            <a:endParaRPr sz="2800"/>
          </a:p>
        </p:txBody>
      </p:sp>
      <p:pic>
        <p:nvPicPr>
          <p:cNvPr descr="ids-progress4c" id="604" name="Google Shape;604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657350"/>
            <a:ext cx="7620000" cy="35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76"/>
          <p:cNvSpPr txBox="1"/>
          <p:nvPr>
            <p:ph idx="1" type="body"/>
          </p:nvPr>
        </p:nvSpPr>
        <p:spPr>
          <a:xfrm>
            <a:off x="1303800" y="2653400"/>
            <a:ext cx="7030500" cy="3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78"/>
          <p:cNvSpPr txBox="1"/>
          <p:nvPr>
            <p:ph type="title"/>
          </p:nvPr>
        </p:nvSpPr>
        <p:spPr>
          <a:xfrm>
            <a:off x="1056750" y="71100"/>
            <a:ext cx="76851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ibre Franklin"/>
              <a:buNone/>
            </a:pPr>
            <a:r>
              <a:rPr lang="en-US" sz="2900"/>
              <a:t>Properties of iterative deepening search</a:t>
            </a:r>
            <a:endParaRPr sz="2500"/>
          </a:p>
        </p:txBody>
      </p:sp>
      <p:sp>
        <p:nvSpPr>
          <p:cNvPr id="611" name="Google Shape;611;p78"/>
          <p:cNvSpPr txBox="1"/>
          <p:nvPr>
            <p:ph idx="1" type="body"/>
          </p:nvPr>
        </p:nvSpPr>
        <p:spPr>
          <a:xfrm>
            <a:off x="1303800" y="2653400"/>
            <a:ext cx="7030500" cy="3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5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Char char="●"/>
            </a:pPr>
            <a:r>
              <a:rPr lang="en-US" sz="2400" u="sng">
                <a:solidFill>
                  <a:srgbClr val="CC0099"/>
                </a:solidFill>
              </a:rPr>
              <a:t>Complete?</a:t>
            </a:r>
            <a:r>
              <a:rPr lang="en-US" sz="2400"/>
              <a:t> Yes</a:t>
            </a:r>
            <a:br>
              <a:rPr lang="en-US" sz="2400"/>
            </a:br>
            <a:endParaRPr sz="2400"/>
          </a:p>
          <a:p>
            <a:pPr indent="-425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Char char="●"/>
            </a:pPr>
            <a:r>
              <a:rPr lang="en-US" sz="2400" u="sng">
                <a:solidFill>
                  <a:srgbClr val="CC0099"/>
                </a:solidFill>
              </a:rPr>
              <a:t>Time?</a:t>
            </a:r>
            <a:r>
              <a:rPr lang="en-US" sz="2400">
                <a:solidFill>
                  <a:srgbClr val="CC0099"/>
                </a:solidFill>
              </a:rPr>
              <a:t> </a:t>
            </a:r>
            <a:r>
              <a:rPr i="1" lang="en-US" sz="2400"/>
              <a:t>d b</a:t>
            </a:r>
            <a:r>
              <a:rPr baseline="30000" i="1" lang="en-US" sz="2400"/>
              <a:t>1</a:t>
            </a:r>
            <a:r>
              <a:rPr i="1" lang="en-US" sz="2400"/>
              <a:t> + (d-1)b</a:t>
            </a:r>
            <a:r>
              <a:rPr baseline="30000" i="1" lang="en-US" sz="2400"/>
              <a:t>2</a:t>
            </a:r>
            <a:r>
              <a:rPr i="1" lang="en-US" sz="2400"/>
              <a:t> + (d-2)b</a:t>
            </a:r>
            <a:r>
              <a:rPr baseline="30000" i="1" lang="en-US" sz="2400"/>
              <a:t>3</a:t>
            </a:r>
            <a:r>
              <a:rPr i="1" lang="en-US" sz="2400"/>
              <a:t>… + b</a:t>
            </a:r>
            <a:r>
              <a:rPr baseline="30000" i="1" lang="en-US" sz="2400"/>
              <a:t>d</a:t>
            </a:r>
            <a:r>
              <a:rPr i="1" lang="en-US" sz="2400"/>
              <a:t> = O(b</a:t>
            </a:r>
            <a:r>
              <a:rPr baseline="30000" i="1" lang="en-US" sz="2400"/>
              <a:t>d</a:t>
            </a:r>
            <a:r>
              <a:rPr i="1" lang="en-US" sz="2400"/>
              <a:t>)</a:t>
            </a:r>
            <a:br>
              <a:rPr lang="en-US" sz="2400"/>
            </a:br>
            <a:endParaRPr sz="2400"/>
          </a:p>
          <a:p>
            <a:pPr indent="-425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Char char="●"/>
            </a:pPr>
            <a:r>
              <a:rPr lang="en-US" sz="2400" u="sng">
                <a:solidFill>
                  <a:srgbClr val="CC0099"/>
                </a:solidFill>
              </a:rPr>
              <a:t>Space?</a:t>
            </a:r>
            <a:r>
              <a:rPr lang="en-US" sz="2400"/>
              <a:t> </a:t>
            </a:r>
            <a:r>
              <a:rPr i="1" lang="en-US" sz="2400"/>
              <a:t>O(bd)</a:t>
            </a:r>
            <a:br>
              <a:rPr lang="en-US" sz="2400"/>
            </a:br>
            <a:endParaRPr sz="2400"/>
          </a:p>
          <a:p>
            <a:pPr indent="-425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Char char="●"/>
            </a:pPr>
            <a:r>
              <a:rPr lang="en-US" sz="2400" u="sng">
                <a:solidFill>
                  <a:srgbClr val="CC0099"/>
                </a:solidFill>
              </a:rPr>
              <a:t>Optimal?</a:t>
            </a:r>
            <a:r>
              <a:rPr lang="en-US" sz="2400"/>
              <a:t> Yes, if step cost = 1</a:t>
            </a:r>
            <a:endParaRPr sz="24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a4630b37a3_0_107"/>
          <p:cNvSpPr txBox="1"/>
          <p:nvPr>
            <p:ph type="title"/>
          </p:nvPr>
        </p:nvSpPr>
        <p:spPr>
          <a:xfrm>
            <a:off x="1303800" y="798100"/>
            <a:ext cx="70305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Iterative deepening search</a:t>
            </a:r>
            <a:endParaRPr/>
          </a:p>
        </p:txBody>
      </p:sp>
      <p:sp>
        <p:nvSpPr>
          <p:cNvPr id="617" name="Google Shape;617;ga4630b37a3_0_107"/>
          <p:cNvSpPr txBox="1"/>
          <p:nvPr>
            <p:ph idx="1" type="body"/>
          </p:nvPr>
        </p:nvSpPr>
        <p:spPr>
          <a:xfrm>
            <a:off x="580300" y="1016500"/>
            <a:ext cx="8246100" cy="46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 </a:t>
            </a:r>
            <a:r>
              <a:rPr lang="en-US" sz="2000"/>
              <a:t>In an iterative deepening search, the nodes on the bottom level (depth d) are generated once, those on the next-to-bottom level are generated twice, and so on, up to the children of the root, which are generated d times. So the total number of nodes generated in the worst case is </a:t>
            </a:r>
            <a:endParaRPr sz="2000"/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N(IDS) = </a:t>
            </a:r>
            <a:r>
              <a:rPr i="1" lang="en-US" sz="2200"/>
              <a:t>d b</a:t>
            </a:r>
            <a:r>
              <a:rPr baseline="30000" i="1" lang="en-US" sz="2200"/>
              <a:t>1</a:t>
            </a:r>
            <a:r>
              <a:rPr i="1" lang="en-US" sz="2200"/>
              <a:t> + (d-1)b</a:t>
            </a:r>
            <a:r>
              <a:rPr baseline="30000" i="1" lang="en-US" sz="2200"/>
              <a:t>2</a:t>
            </a:r>
            <a:r>
              <a:rPr i="1" lang="en-US" sz="2200"/>
              <a:t> + (d-2)b</a:t>
            </a:r>
            <a:r>
              <a:rPr baseline="30000" i="1" lang="en-US" sz="2200"/>
              <a:t>3</a:t>
            </a:r>
            <a:r>
              <a:rPr i="1" lang="en-US" sz="2200"/>
              <a:t>… + b</a:t>
            </a:r>
            <a:r>
              <a:rPr baseline="30000" i="1" lang="en-US" sz="2200"/>
              <a:t>d</a:t>
            </a:r>
            <a:r>
              <a:rPr i="1" lang="en-US" sz="2200"/>
              <a:t> = O(b</a:t>
            </a:r>
            <a:r>
              <a:rPr baseline="30000" i="1" lang="en-US" sz="2200"/>
              <a:t>d</a:t>
            </a:r>
            <a:r>
              <a:rPr i="1" lang="en-US" sz="2200"/>
              <a:t>)</a:t>
            </a:r>
            <a:r>
              <a:rPr lang="en-US" sz="2200"/>
              <a:t>, which gives a time complexity of O(b </a:t>
            </a:r>
            <a:r>
              <a:rPr baseline="30000" lang="en-US" sz="2200"/>
              <a:t>d</a:t>
            </a:r>
            <a:r>
              <a:rPr lang="en-US" sz="2200"/>
              <a:t> )—</a:t>
            </a:r>
            <a:endParaRPr sz="2200"/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 For example, if b = 10 and d = 5, the numbers are </a:t>
            </a:r>
            <a:endParaRPr sz="2200"/>
          </a:p>
          <a:p>
            <a:pPr indent="-3810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200"/>
              <a:t>N(IDS) = 50+400+3,000+20,000+100,000 = 123,450 </a:t>
            </a:r>
            <a:endParaRPr sz="2200"/>
          </a:p>
          <a:p>
            <a:pPr indent="-3810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200"/>
              <a:t>N(BFS) = 10+100+1,000+10,000+100,000 = 111,110</a:t>
            </a:r>
            <a:r>
              <a:rPr lang="en-US" sz="2400"/>
              <a:t>.</a:t>
            </a:r>
            <a:endParaRPr sz="2400"/>
          </a:p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In general, iterative deepening is the preferred uninformed search method when the search state space is larger than can fit in memory and the depth of the solution is not known.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7"/>
          <p:cNvSpPr txBox="1"/>
          <p:nvPr>
            <p:ph type="title"/>
          </p:nvPr>
        </p:nvSpPr>
        <p:spPr>
          <a:xfrm>
            <a:off x="1303800" y="798100"/>
            <a:ext cx="70305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Tree search example</a:t>
            </a:r>
            <a:endParaRPr/>
          </a:p>
        </p:txBody>
      </p:sp>
      <p:pic>
        <p:nvPicPr>
          <p:cNvPr descr="search-map3c" id="317" name="Google Shape;317;p4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3800" y="2653400"/>
            <a:ext cx="7030500" cy="338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e675abbd5f_0_0"/>
          <p:cNvSpPr txBox="1"/>
          <p:nvPr>
            <p:ph type="title"/>
          </p:nvPr>
        </p:nvSpPr>
        <p:spPr>
          <a:xfrm>
            <a:off x="1303800" y="798100"/>
            <a:ext cx="70305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Bidirectional Search</a:t>
            </a:r>
            <a:endParaRPr/>
          </a:p>
        </p:txBody>
      </p:sp>
      <p:pic>
        <p:nvPicPr>
          <p:cNvPr id="624" name="Google Shape;624;ge675abbd5f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3538" y="1797775"/>
            <a:ext cx="6756926" cy="505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e675abbd5f_0_7"/>
          <p:cNvSpPr txBox="1"/>
          <p:nvPr>
            <p:ph type="title"/>
          </p:nvPr>
        </p:nvSpPr>
        <p:spPr>
          <a:xfrm>
            <a:off x="1303800" y="798100"/>
            <a:ext cx="70305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Bidirectional Search</a:t>
            </a:r>
            <a:endParaRPr/>
          </a:p>
        </p:txBody>
      </p:sp>
      <p:sp>
        <p:nvSpPr>
          <p:cNvPr id="631" name="Google Shape;631;ge675abbd5f_0_7"/>
          <p:cNvSpPr txBox="1"/>
          <p:nvPr/>
        </p:nvSpPr>
        <p:spPr>
          <a:xfrm>
            <a:off x="458025" y="1930475"/>
            <a:ext cx="8361000" cy="3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Completeness:</a:t>
            </a:r>
            <a:r>
              <a:rPr b="0" i="0" lang="en-US" sz="20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Bidirectional Search is complete if we use BFS in both searches.</a:t>
            </a:r>
            <a:endParaRPr b="0" i="0" sz="2000" u="none" cap="none" strike="noStrike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Time Complexity:</a:t>
            </a:r>
            <a:r>
              <a:rPr b="0" i="0" lang="en-US" sz="20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Time complexity of bidirectional search using BFS is </a:t>
            </a:r>
            <a:r>
              <a:rPr b="1" i="0" lang="en-US" sz="20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O(b</a:t>
            </a:r>
            <a:r>
              <a:rPr b="1" baseline="30000" i="0" lang="en-US" sz="20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d/2</a:t>
            </a:r>
            <a:r>
              <a:rPr b="1" i="0" lang="en-US" sz="20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</a:t>
            </a:r>
            <a:r>
              <a:rPr b="0" i="0" lang="en-US" sz="20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2000" u="none" cap="none" strike="noStrike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Space Complexity:</a:t>
            </a:r>
            <a:r>
              <a:rPr b="0" i="0" lang="en-US" sz="20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Space complexity of bidirectional search is </a:t>
            </a:r>
            <a:r>
              <a:rPr b="1" i="0" lang="en-US" sz="20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O(b</a:t>
            </a:r>
            <a:r>
              <a:rPr b="1" baseline="30000" i="0" lang="en-US" sz="20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d/2</a:t>
            </a:r>
            <a:r>
              <a:rPr b="1" i="0" lang="en-US" sz="20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</a:t>
            </a:r>
            <a:r>
              <a:rPr b="0" i="0" lang="en-US" sz="20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2000" u="none" cap="none" strike="noStrike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Optimal:</a:t>
            </a:r>
            <a:r>
              <a:rPr b="0" i="0" lang="en-US" sz="20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Bidirectional search is Optimal.</a:t>
            </a:r>
            <a:endParaRPr b="0" i="0" sz="2000" u="none" cap="none" strike="noStrike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e675abbd5f_0_16"/>
          <p:cNvSpPr txBox="1"/>
          <p:nvPr>
            <p:ph type="title"/>
          </p:nvPr>
        </p:nvSpPr>
        <p:spPr>
          <a:xfrm>
            <a:off x="1303800" y="798100"/>
            <a:ext cx="70305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Summary of algorithms</a:t>
            </a:r>
            <a:endParaRPr/>
          </a:p>
        </p:txBody>
      </p:sp>
      <p:pic>
        <p:nvPicPr>
          <p:cNvPr id="637" name="Google Shape;637;ge675abbd5f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700" y="1893027"/>
            <a:ext cx="8118874" cy="38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80"/>
          <p:cNvSpPr txBox="1"/>
          <p:nvPr>
            <p:ph type="title"/>
          </p:nvPr>
        </p:nvSpPr>
        <p:spPr>
          <a:xfrm>
            <a:off x="1303800" y="798100"/>
            <a:ext cx="70305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Repeated states</a:t>
            </a:r>
            <a:endParaRPr/>
          </a:p>
        </p:txBody>
      </p:sp>
      <p:sp>
        <p:nvSpPr>
          <p:cNvPr id="643" name="Google Shape;643;p80"/>
          <p:cNvSpPr txBox="1"/>
          <p:nvPr>
            <p:ph idx="1" type="body"/>
          </p:nvPr>
        </p:nvSpPr>
        <p:spPr>
          <a:xfrm>
            <a:off x="1206350" y="1150950"/>
            <a:ext cx="7204200" cy="13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Failure to detect repeated states can turn a linear problem into an exponential one!</a:t>
            </a:r>
            <a:br>
              <a:rPr lang="en-US"/>
            </a:br>
            <a:endParaRPr/>
          </a:p>
        </p:txBody>
      </p:sp>
      <p:pic>
        <p:nvPicPr>
          <p:cNvPr id="644" name="Google Shape;64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600" y="2564575"/>
            <a:ext cx="7134449" cy="354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81"/>
          <p:cNvSpPr txBox="1"/>
          <p:nvPr>
            <p:ph type="title"/>
          </p:nvPr>
        </p:nvSpPr>
        <p:spPr>
          <a:xfrm>
            <a:off x="1303800" y="798100"/>
            <a:ext cx="70305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Graph search</a:t>
            </a:r>
            <a:endParaRPr/>
          </a:p>
        </p:txBody>
      </p:sp>
      <p:sp>
        <p:nvSpPr>
          <p:cNvPr id="650" name="Google Shape;650;p81"/>
          <p:cNvSpPr txBox="1"/>
          <p:nvPr>
            <p:ph idx="10" type="dt"/>
          </p:nvPr>
        </p:nvSpPr>
        <p:spPr>
          <a:xfrm>
            <a:off x="6172200" y="6191250"/>
            <a:ext cx="24765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 Jan 2004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81"/>
          <p:cNvSpPr txBox="1"/>
          <p:nvPr>
            <p:ph idx="11" type="ftr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 3243 - Blind Search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2" name="Google Shape;652;p81"/>
          <p:cNvPicPr preferRelativeResize="0"/>
          <p:nvPr/>
        </p:nvPicPr>
        <p:blipFill rotWithShape="1">
          <a:blip r:embed="rId3">
            <a:alphaModFix/>
          </a:blip>
          <a:srcRect b="35416" l="14062" r="3122" t="16665"/>
          <a:stretch/>
        </p:blipFill>
        <p:spPr>
          <a:xfrm>
            <a:off x="609600" y="1676400"/>
            <a:ext cx="8077199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a502d4ff86_0_8"/>
          <p:cNvSpPr txBox="1"/>
          <p:nvPr>
            <p:ph type="title"/>
          </p:nvPr>
        </p:nvSpPr>
        <p:spPr>
          <a:xfrm>
            <a:off x="1303800" y="798100"/>
            <a:ext cx="70305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3200"/>
              <a:buNone/>
            </a:pPr>
            <a:r>
              <a:rPr lang="en-US" sz="31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Avoiding Repeated States</a:t>
            </a:r>
            <a:endParaRPr sz="31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4000">
              <a:solidFill>
                <a:srgbClr val="0000FF"/>
              </a:solidFill>
            </a:endParaRPr>
          </a:p>
        </p:txBody>
      </p:sp>
      <p:sp>
        <p:nvSpPr>
          <p:cNvPr id="659" name="Google Shape;659;ga502d4ff86_0_8"/>
          <p:cNvSpPr txBox="1"/>
          <p:nvPr>
            <p:ph idx="1" type="body"/>
          </p:nvPr>
        </p:nvSpPr>
        <p:spPr>
          <a:xfrm>
            <a:off x="875850" y="1150950"/>
            <a:ext cx="7882500" cy="46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not return to the parent state</a:t>
            </a: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(e.g., in 8 puzzle problem, do not allow the Up move right after a Down move)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not create solution paths with cycles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not generate any repeated states</a:t>
            </a: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(need to store and check a potentially large number of states)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done by keeping a list of "</a:t>
            </a: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expanded states" </a:t>
            </a: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i.e., which </a:t>
            </a: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remembers</a:t>
            </a: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every expanded node.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entails removing states from the "enqueued list" and placing them on an "expanded list"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a502d4ff86_0_22"/>
          <p:cNvSpPr txBox="1"/>
          <p:nvPr>
            <p:ph type="title"/>
          </p:nvPr>
        </p:nvSpPr>
        <p:spPr>
          <a:xfrm>
            <a:off x="1056750" y="71100"/>
            <a:ext cx="73539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Informed (Heuristic) Search Strategies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sp>
        <p:nvSpPr>
          <p:cNvPr id="666" name="Google Shape;666;ga502d4ff86_0_22"/>
          <p:cNvSpPr txBox="1"/>
          <p:nvPr>
            <p:ph idx="1" type="body"/>
          </p:nvPr>
        </p:nvSpPr>
        <p:spPr>
          <a:xfrm>
            <a:off x="748950" y="1708350"/>
            <a:ext cx="7646100" cy="39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It uses </a:t>
            </a:r>
            <a:r>
              <a:rPr b="1" lang="en-US" sz="2400"/>
              <a:t>problem-specific knowledge</a:t>
            </a:r>
            <a:r>
              <a:rPr lang="en-US" sz="2400"/>
              <a:t> beyond the definition of the problem itself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can </a:t>
            </a:r>
            <a:r>
              <a:rPr b="1" lang="en-US" sz="2400"/>
              <a:t>find solutions more efficiently</a:t>
            </a:r>
            <a:r>
              <a:rPr lang="en-US" sz="2400"/>
              <a:t> than can an uninformed strategy.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It uses </a:t>
            </a:r>
            <a:r>
              <a:rPr b="1" lang="en-US" sz="2400"/>
              <a:t>heuristic cost .</a:t>
            </a:r>
            <a:endParaRPr b="1"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ahoma"/>
              <a:buChar char="●"/>
            </a:pPr>
            <a:r>
              <a:rPr lang="en-US" sz="2400"/>
              <a:t>Important aspect: formation of </a:t>
            </a:r>
            <a:r>
              <a:rPr b="1" lang="en-US" sz="2400"/>
              <a:t>heuristic function </a:t>
            </a:r>
            <a:r>
              <a:rPr b="1" i="1" lang="en-US" sz="2400"/>
              <a:t>(h(n</a:t>
            </a:r>
            <a:r>
              <a:rPr b="1" lang="en-US" sz="2400"/>
              <a:t>)).</a:t>
            </a:r>
            <a:endParaRPr b="1"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Heuristic function : </a:t>
            </a:r>
            <a:r>
              <a:rPr b="1" lang="en-US" sz="2400"/>
              <a:t>additional knowledge</a:t>
            </a:r>
            <a:r>
              <a:rPr lang="en-US" sz="2400"/>
              <a:t> to guide searching strategy (short cut). 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0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a502d4ff86_2_0"/>
          <p:cNvSpPr txBox="1"/>
          <p:nvPr>
            <p:ph type="title"/>
          </p:nvPr>
        </p:nvSpPr>
        <p:spPr>
          <a:xfrm>
            <a:off x="1303800" y="798100"/>
            <a:ext cx="70305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Cost???</a:t>
            </a:r>
            <a:endParaRPr/>
          </a:p>
        </p:txBody>
      </p:sp>
      <p:sp>
        <p:nvSpPr>
          <p:cNvPr id="673" name="Google Shape;673;ga502d4ff86_2_0"/>
          <p:cNvSpPr txBox="1"/>
          <p:nvPr>
            <p:ph idx="1" type="body"/>
          </p:nvPr>
        </p:nvSpPr>
        <p:spPr>
          <a:xfrm>
            <a:off x="1123725" y="1150950"/>
            <a:ext cx="7816500" cy="3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400"/>
              <a:t> </a:t>
            </a:r>
            <a:r>
              <a:rPr b="1" lang="en-US" sz="2400"/>
              <a:t>g(n)</a:t>
            </a:r>
            <a:r>
              <a:rPr lang="en-US" sz="2400"/>
              <a:t> = the cost of getting from the initial node to n. 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</a:pPr>
            <a:r>
              <a:rPr lang="en-US" sz="2400"/>
              <a:t> </a:t>
            </a:r>
            <a:r>
              <a:rPr b="1" lang="en-US" sz="2400"/>
              <a:t>h(n)</a:t>
            </a:r>
            <a:r>
              <a:rPr lang="en-US" sz="2400"/>
              <a:t> = the estimate, according to the heuristic function, of the cost of getting from n to the goal node.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000"/>
              <a:buNone/>
            </a:pPr>
            <a:r>
              <a:rPr lang="en-US" sz="2400"/>
              <a:t> </a:t>
            </a:r>
            <a:r>
              <a:rPr b="1" lang="en-US" sz="2400"/>
              <a:t>f(n) = g(n) + h(n);</a:t>
            </a:r>
            <a:r>
              <a:rPr lang="en-US" sz="2400"/>
              <a:t> intuitively, this is the estimate of the best solution that goes through n.</a:t>
            </a:r>
            <a:endParaRPr sz="24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a502d4ff86_2_7"/>
          <p:cNvSpPr txBox="1"/>
          <p:nvPr>
            <p:ph type="title"/>
          </p:nvPr>
        </p:nvSpPr>
        <p:spPr>
          <a:xfrm>
            <a:off x="1303800" y="798100"/>
            <a:ext cx="70305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OPEN AND CLOSED LIST</a:t>
            </a:r>
            <a:endParaRPr/>
          </a:p>
        </p:txBody>
      </p:sp>
      <p:sp>
        <p:nvSpPr>
          <p:cNvPr id="680" name="Google Shape;680;ga502d4ff86_2_7"/>
          <p:cNvSpPr txBox="1"/>
          <p:nvPr>
            <p:ph idx="1" type="body"/>
          </p:nvPr>
        </p:nvSpPr>
        <p:spPr>
          <a:xfrm>
            <a:off x="199425" y="1584300"/>
            <a:ext cx="8793900" cy="47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1800"/>
              <a:t>INFORMED SEARCH uses two lists:</a:t>
            </a:r>
            <a:endParaRPr sz="1800"/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US" sz="1600"/>
              <a:t>the OPEN list - track </a:t>
            </a:r>
            <a:r>
              <a:rPr b="1" lang="en-US" sz="1600"/>
              <a:t>nodes that need be examined, </a:t>
            </a:r>
            <a:endParaRPr sz="1600"/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US" sz="1600"/>
              <a:t> the CLOSED list - track of </a:t>
            </a:r>
            <a:r>
              <a:rPr b="1" lang="en-US" sz="1600"/>
              <a:t>nodes that are already examined</a:t>
            </a:r>
            <a:r>
              <a:rPr lang="en-US" sz="1600"/>
              <a:t>.  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/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1800"/>
              <a:t>Initially, the OPEN list contains just the initial node, and the CLOSED list is empty. 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/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b="1" lang="en-US" sz="1800"/>
              <a:t>Each node n in the graph maintains</a:t>
            </a:r>
            <a:r>
              <a:rPr lang="en-US" sz="1800"/>
              <a:t> the following additional information:</a:t>
            </a:r>
            <a:endParaRPr sz="1800"/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-US" sz="1600"/>
              <a:t> g(n) = the cost of getting from the initial node to n.</a:t>
            </a:r>
            <a:endParaRPr sz="1600"/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-US" sz="1600"/>
              <a:t> h(n) = heuristic cost from n to the goal node.</a:t>
            </a:r>
            <a:endParaRPr sz="1600"/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-US" sz="1600"/>
              <a:t> f(n) = g(n) + h(n) total cost</a:t>
            </a:r>
            <a:endParaRPr sz="16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a502d4ff86_0_32"/>
          <p:cNvSpPr txBox="1"/>
          <p:nvPr>
            <p:ph type="title"/>
          </p:nvPr>
        </p:nvSpPr>
        <p:spPr>
          <a:xfrm>
            <a:off x="1303800" y="798100"/>
            <a:ext cx="70305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Best-first search </a:t>
            </a:r>
            <a:endParaRPr/>
          </a:p>
        </p:txBody>
      </p:sp>
      <p:sp>
        <p:nvSpPr>
          <p:cNvPr id="687" name="Google Shape;687;ga502d4ff86_0_32"/>
          <p:cNvSpPr txBox="1"/>
          <p:nvPr>
            <p:ph idx="1" type="body"/>
          </p:nvPr>
        </p:nvSpPr>
        <p:spPr>
          <a:xfrm>
            <a:off x="875850" y="1150950"/>
            <a:ext cx="7534800" cy="49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In Best-first search a node is selected for expansion based on an</a:t>
            </a:r>
            <a:r>
              <a:rPr b="1" lang="en-US" sz="2200"/>
              <a:t> evaluation function, f(n). and here f(n)=g(n)</a:t>
            </a:r>
            <a:endParaRPr b="1"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The evaluation function is construed as a cost estimate, so the node with the</a:t>
            </a:r>
            <a:r>
              <a:rPr b="1" lang="en-US" sz="2200"/>
              <a:t> lowest evaluation is expanded first.</a:t>
            </a:r>
            <a:endParaRPr b="1"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 The implementation of best-first graph search is identical to that for uniform-cost search except for the use of f instead of g to order the priority queue.</a:t>
            </a:r>
            <a:endParaRPr sz="2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8"/>
          <p:cNvSpPr txBox="1"/>
          <p:nvPr>
            <p:ph idx="4294967295" type="title"/>
          </p:nvPr>
        </p:nvSpPr>
        <p:spPr>
          <a:xfrm>
            <a:off x="594900" y="71100"/>
            <a:ext cx="74925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ibre Franklin"/>
              <a:buNone/>
            </a:pPr>
            <a:r>
              <a:rPr lang="en-US" sz="3100"/>
              <a:t>Implementation: general tree search</a:t>
            </a:r>
            <a:endParaRPr sz="2700"/>
          </a:p>
        </p:txBody>
      </p:sp>
      <p:sp>
        <p:nvSpPr>
          <p:cNvPr id="323" name="Google Shape;323;p48"/>
          <p:cNvSpPr txBox="1"/>
          <p:nvPr>
            <p:ph idx="12" type="sldNum"/>
          </p:nvPr>
        </p:nvSpPr>
        <p:spPr>
          <a:xfrm>
            <a:off x="8451046" y="6315968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24" name="Google Shape;324;p48"/>
          <p:cNvPicPr preferRelativeResize="0"/>
          <p:nvPr/>
        </p:nvPicPr>
        <p:blipFill rotWithShape="1">
          <a:blip r:embed="rId3">
            <a:alphaModFix/>
          </a:blip>
          <a:srcRect b="9371" l="14844" r="3125" t="18749"/>
          <a:stretch/>
        </p:blipFill>
        <p:spPr>
          <a:xfrm>
            <a:off x="990600" y="1600200"/>
            <a:ext cx="7315200" cy="480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53df1523ee_0_18"/>
          <p:cNvSpPr txBox="1"/>
          <p:nvPr>
            <p:ph type="title"/>
          </p:nvPr>
        </p:nvSpPr>
        <p:spPr>
          <a:xfrm>
            <a:off x="1303800" y="798100"/>
            <a:ext cx="70305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Example:best first search</a:t>
            </a:r>
            <a:endParaRPr/>
          </a:p>
        </p:txBody>
      </p:sp>
      <p:pic>
        <p:nvPicPr>
          <p:cNvPr id="694" name="Google Shape;694;g53df1523ee_0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800" y="629250"/>
            <a:ext cx="6931475" cy="62287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5" name="Google Shape;695;g53df1523ee_0_18"/>
          <p:cNvCxnSpPr/>
          <p:nvPr/>
        </p:nvCxnSpPr>
        <p:spPr>
          <a:xfrm flipH="1">
            <a:off x="4693200" y="1885000"/>
            <a:ext cx="191700" cy="32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6" name="Google Shape;696;g53df1523ee_0_18"/>
          <p:cNvCxnSpPr/>
          <p:nvPr/>
        </p:nvCxnSpPr>
        <p:spPr>
          <a:xfrm flipH="1">
            <a:off x="5574475" y="1827525"/>
            <a:ext cx="153300" cy="2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a502d4ff86_0_51"/>
          <p:cNvSpPr txBox="1"/>
          <p:nvPr>
            <p:ph type="title"/>
          </p:nvPr>
        </p:nvSpPr>
        <p:spPr>
          <a:xfrm>
            <a:off x="1303800" y="798100"/>
            <a:ext cx="70305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example best first search</a:t>
            </a:r>
            <a:endParaRPr/>
          </a:p>
        </p:txBody>
      </p:sp>
      <p:pic>
        <p:nvPicPr>
          <p:cNvPr id="703" name="Google Shape;703;ga502d4ff86_0_51"/>
          <p:cNvPicPr preferRelativeResize="0"/>
          <p:nvPr/>
        </p:nvPicPr>
        <p:blipFill rotWithShape="1">
          <a:blip r:embed="rId3">
            <a:alphaModFix/>
          </a:blip>
          <a:srcRect b="13415" l="5802" r="0" t="7017"/>
          <a:stretch/>
        </p:blipFill>
        <p:spPr>
          <a:xfrm>
            <a:off x="2298775" y="1015300"/>
            <a:ext cx="4844976" cy="499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95400"/>
            <a:ext cx="914400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84"/>
          <p:cNvSpPr txBox="1"/>
          <p:nvPr>
            <p:ph type="title"/>
          </p:nvPr>
        </p:nvSpPr>
        <p:spPr>
          <a:xfrm>
            <a:off x="1303800" y="330800"/>
            <a:ext cx="70305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113245"/>
              <a:buFont typeface="Libre Franklin"/>
              <a:buNone/>
            </a:pPr>
            <a:r>
              <a:rPr b="1" lang="en-US" sz="3020">
                <a:solidFill>
                  <a:schemeClr val="hlink"/>
                </a:solidFill>
              </a:rPr>
              <a:t>Heuristic Search : Heuristic Function</a:t>
            </a:r>
            <a:endParaRPr sz="2800"/>
          </a:p>
        </p:txBody>
      </p:sp>
      <p:sp>
        <p:nvSpPr>
          <p:cNvPr id="710" name="Google Shape;710;p84"/>
          <p:cNvSpPr txBox="1"/>
          <p:nvPr>
            <p:ph idx="1" type="body"/>
          </p:nvPr>
        </p:nvSpPr>
        <p:spPr>
          <a:xfrm>
            <a:off x="1225825" y="815000"/>
            <a:ext cx="70305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14300" lvl="0" marL="381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ahoma"/>
              <a:buChar char="•"/>
            </a:pPr>
            <a:r>
              <a:rPr lang="en-US" sz="1800">
                <a:latin typeface="Tahoma"/>
                <a:ea typeface="Tahoma"/>
                <a:cs typeface="Tahoma"/>
                <a:sym typeface="Tahoma"/>
              </a:rPr>
              <a:t>Heuristic Fn, f(n) = g(n) = distance between cities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0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85"/>
          <p:cNvSpPr txBox="1"/>
          <p:nvPr>
            <p:ph type="title"/>
          </p:nvPr>
        </p:nvSpPr>
        <p:spPr>
          <a:xfrm>
            <a:off x="651750" y="71100"/>
            <a:ext cx="74355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420"/>
              <a:buFont typeface="Libre Franklin"/>
              <a:buNone/>
            </a:pPr>
            <a:r>
              <a:rPr b="1" lang="en-US" sz="3020">
                <a:solidFill>
                  <a:schemeClr val="hlink"/>
                </a:solidFill>
              </a:rPr>
              <a:t>Heuristic Search :Greedy-Best Search</a:t>
            </a:r>
            <a:endParaRPr sz="2800"/>
          </a:p>
        </p:txBody>
      </p:sp>
      <p:sp>
        <p:nvSpPr>
          <p:cNvPr id="716" name="Google Shape;716;p85"/>
          <p:cNvSpPr txBox="1"/>
          <p:nvPr/>
        </p:nvSpPr>
        <p:spPr>
          <a:xfrm>
            <a:off x="762000" y="1981200"/>
            <a:ext cx="7162800" cy="4473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t/>
            </a:r>
            <a:endParaRPr b="0" i="0" sz="2400" u="none" cap="none" strike="noStrike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17" name="Google Shape;717;p85"/>
          <p:cNvSpPr txBox="1"/>
          <p:nvPr>
            <p:ph idx="1" type="body"/>
          </p:nvPr>
        </p:nvSpPr>
        <p:spPr>
          <a:xfrm>
            <a:off x="975000" y="1150950"/>
            <a:ext cx="7435500" cy="3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Tries to expand the node that is closest to the goal.</a:t>
            </a:r>
            <a:endParaRPr sz="2300"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Evaluates using only heuristic function : f(n) = h(n) </a:t>
            </a:r>
            <a:endParaRPr sz="2300"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Possibly lead to the solution very fast. </a:t>
            </a:r>
            <a:endParaRPr sz="2300"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Problem ? ~ can end up in sub-optimal solutions (doesn’t take notice of the distance it travels).</a:t>
            </a:r>
            <a:endParaRPr sz="2300"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53df1523ee_0_1"/>
          <p:cNvSpPr txBox="1"/>
          <p:nvPr>
            <p:ph type="title"/>
          </p:nvPr>
        </p:nvSpPr>
        <p:spPr>
          <a:xfrm>
            <a:off x="1303800" y="798100"/>
            <a:ext cx="70305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Example:Greedy best first Search</a:t>
            </a:r>
            <a:endParaRPr/>
          </a:p>
        </p:txBody>
      </p:sp>
      <p:pic>
        <p:nvPicPr>
          <p:cNvPr id="724" name="Google Shape;724;g53df1523ee_0_1"/>
          <p:cNvPicPr preferRelativeResize="0"/>
          <p:nvPr/>
        </p:nvPicPr>
        <p:blipFill rotWithShape="1">
          <a:blip r:embed="rId3">
            <a:alphaModFix/>
          </a:blip>
          <a:srcRect b="0" l="6482" r="15218" t="0"/>
          <a:stretch/>
        </p:blipFill>
        <p:spPr>
          <a:xfrm rot="-5400000">
            <a:off x="2581700" y="-189212"/>
            <a:ext cx="4338926" cy="738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53df1523ee_2_0"/>
          <p:cNvSpPr txBox="1"/>
          <p:nvPr>
            <p:ph type="title"/>
          </p:nvPr>
        </p:nvSpPr>
        <p:spPr>
          <a:xfrm>
            <a:off x="1303800" y="798100"/>
            <a:ext cx="70305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Example:Greedy best first Search</a:t>
            </a:r>
            <a:endParaRPr/>
          </a:p>
        </p:txBody>
      </p:sp>
      <p:pic>
        <p:nvPicPr>
          <p:cNvPr id="731" name="Google Shape;731;g53df1523ee_2_0"/>
          <p:cNvPicPr preferRelativeResize="0"/>
          <p:nvPr/>
        </p:nvPicPr>
        <p:blipFill rotWithShape="1">
          <a:blip r:embed="rId3">
            <a:alphaModFix/>
          </a:blip>
          <a:srcRect b="0" l="6482" r="15218" t="0"/>
          <a:stretch/>
        </p:blipFill>
        <p:spPr>
          <a:xfrm rot="-5400000">
            <a:off x="907662" y="124764"/>
            <a:ext cx="2246499" cy="382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g53df1523ee_2_0"/>
          <p:cNvPicPr preferRelativeResize="0"/>
          <p:nvPr/>
        </p:nvPicPr>
        <p:blipFill rotWithShape="1">
          <a:blip r:embed="rId4">
            <a:alphaModFix/>
          </a:blip>
          <a:srcRect b="0" l="0" r="0" t="6898"/>
          <a:stretch/>
        </p:blipFill>
        <p:spPr>
          <a:xfrm>
            <a:off x="4172750" y="914325"/>
            <a:ext cx="4306050" cy="534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Google Shape;737;g1128ad02bc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95400"/>
            <a:ext cx="914400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g1128ad02bc1_0_0"/>
          <p:cNvSpPr txBox="1"/>
          <p:nvPr>
            <p:ph type="title"/>
          </p:nvPr>
        </p:nvSpPr>
        <p:spPr>
          <a:xfrm>
            <a:off x="1303800" y="798100"/>
            <a:ext cx="70305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420"/>
              <a:buFont typeface="Libre Franklin"/>
              <a:buNone/>
            </a:pPr>
            <a:r>
              <a:rPr b="1" lang="en-US" sz="3020">
                <a:solidFill>
                  <a:schemeClr val="hlink"/>
                </a:solidFill>
              </a:rPr>
              <a:t>Heuristic Search : Heuristic Function</a:t>
            </a:r>
            <a:endParaRPr sz="2800"/>
          </a:p>
        </p:txBody>
      </p:sp>
      <p:sp>
        <p:nvSpPr>
          <p:cNvPr id="739" name="Google Shape;739;g1128ad02bc1_0_0"/>
          <p:cNvSpPr/>
          <p:nvPr/>
        </p:nvSpPr>
        <p:spPr>
          <a:xfrm>
            <a:off x="7086600" y="1219200"/>
            <a:ext cx="1905000" cy="54864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40" name="Google Shape;740;g1128ad02bc1_0_0"/>
          <p:cNvSpPr txBox="1"/>
          <p:nvPr>
            <p:ph idx="1" type="body"/>
          </p:nvPr>
        </p:nvSpPr>
        <p:spPr>
          <a:xfrm>
            <a:off x="768625" y="811800"/>
            <a:ext cx="70305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14300" lvl="0" marL="381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ahoma"/>
              <a:buChar char="•"/>
            </a:pPr>
            <a:r>
              <a:rPr lang="en-US" sz="1800">
                <a:latin typeface="Tahoma"/>
                <a:ea typeface="Tahoma"/>
                <a:cs typeface="Tahoma"/>
                <a:sym typeface="Tahoma"/>
              </a:rPr>
              <a:t>Distance: heuristic function can be straight line distance (SLD)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0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86"/>
          <p:cNvSpPr txBox="1"/>
          <p:nvPr>
            <p:ph type="title"/>
          </p:nvPr>
        </p:nvSpPr>
        <p:spPr>
          <a:xfrm>
            <a:off x="685800" y="71100"/>
            <a:ext cx="74013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420"/>
              <a:buFont typeface="Libre Franklin"/>
              <a:buNone/>
            </a:pPr>
            <a:r>
              <a:rPr b="1" lang="en-US" sz="2920">
                <a:solidFill>
                  <a:schemeClr val="hlink"/>
                </a:solidFill>
              </a:rPr>
              <a:t>Heuristic Search :Greedy-Best Search</a:t>
            </a:r>
            <a:endParaRPr sz="2700"/>
          </a:p>
        </p:txBody>
      </p:sp>
      <p:pic>
        <p:nvPicPr>
          <p:cNvPr id="746" name="Google Shape;746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1676400"/>
            <a:ext cx="6467475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00" y="3581400"/>
            <a:ext cx="7791450" cy="29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86"/>
          <p:cNvSpPr txBox="1"/>
          <p:nvPr/>
        </p:nvSpPr>
        <p:spPr>
          <a:xfrm>
            <a:off x="1447800" y="1981200"/>
            <a:ext cx="533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86"/>
          <p:cNvSpPr txBox="1"/>
          <p:nvPr/>
        </p:nvSpPr>
        <p:spPr>
          <a:xfrm>
            <a:off x="1447800" y="4419600"/>
            <a:ext cx="533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87"/>
          <p:cNvSpPr txBox="1"/>
          <p:nvPr>
            <p:ph type="title"/>
          </p:nvPr>
        </p:nvSpPr>
        <p:spPr>
          <a:xfrm>
            <a:off x="1303800" y="798100"/>
            <a:ext cx="70305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420"/>
              <a:buFont typeface="Libre Franklin"/>
              <a:buNone/>
            </a:pPr>
            <a:r>
              <a:rPr b="1" lang="en-US" sz="2820">
                <a:solidFill>
                  <a:schemeClr val="hlink"/>
                </a:solidFill>
              </a:rPr>
              <a:t>Heuristic Search :Greedy-Best Search</a:t>
            </a:r>
            <a:endParaRPr sz="2600"/>
          </a:p>
        </p:txBody>
      </p:sp>
      <p:pic>
        <p:nvPicPr>
          <p:cNvPr id="755" name="Google Shape;755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676400"/>
            <a:ext cx="8153400" cy="4619625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87"/>
          <p:cNvSpPr txBox="1"/>
          <p:nvPr/>
        </p:nvSpPr>
        <p:spPr>
          <a:xfrm>
            <a:off x="2209800" y="2133600"/>
            <a:ext cx="533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88"/>
          <p:cNvSpPr txBox="1"/>
          <p:nvPr>
            <p:ph type="title"/>
          </p:nvPr>
        </p:nvSpPr>
        <p:spPr>
          <a:xfrm>
            <a:off x="1303800" y="798100"/>
            <a:ext cx="70305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800"/>
              <a:buFont typeface="Libre Franklin"/>
              <a:buNone/>
            </a:pPr>
            <a:r>
              <a:rPr b="1" lang="en-US" sz="3500">
                <a:solidFill>
                  <a:schemeClr val="hlink"/>
                </a:solidFill>
              </a:rPr>
              <a:t>Heuristic Search : A* Algorithm</a:t>
            </a:r>
            <a:endParaRPr sz="2900"/>
          </a:p>
        </p:txBody>
      </p:sp>
      <p:sp>
        <p:nvSpPr>
          <p:cNvPr id="762" name="Google Shape;762;p88"/>
          <p:cNvSpPr txBox="1"/>
          <p:nvPr>
            <p:ph idx="1" type="body"/>
          </p:nvPr>
        </p:nvSpPr>
        <p:spPr>
          <a:xfrm>
            <a:off x="1303800" y="2653400"/>
            <a:ext cx="7030500" cy="3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Widely known algorithm – (pronounced as “A star” search).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Evaluates nodes by combining g(n) “cost to reach the node” and h(n) “cost to get to the goal”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f(n) = g(n) + h(n),    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f(n) 🡪 estimated cost of the cheapest solution.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Complete and optimal ~ since evaluates all paths.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Time ? ~ a bit time consuming 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Space ? ~ lot of it!</a:t>
            </a:r>
            <a:endParaRPr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9"/>
          <p:cNvSpPr txBox="1"/>
          <p:nvPr>
            <p:ph type="title"/>
          </p:nvPr>
        </p:nvSpPr>
        <p:spPr>
          <a:xfrm>
            <a:off x="1344125" y="0"/>
            <a:ext cx="70305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ibre Franklin"/>
              <a:buNone/>
            </a:pPr>
            <a:r>
              <a:rPr lang="en-US"/>
              <a:t>Implementation: states vs. nodes</a:t>
            </a:r>
            <a:endParaRPr sz="2800"/>
          </a:p>
        </p:txBody>
      </p:sp>
      <p:sp>
        <p:nvSpPr>
          <p:cNvPr id="330" name="Google Shape;330;p49"/>
          <p:cNvSpPr txBox="1"/>
          <p:nvPr>
            <p:ph idx="1" type="body"/>
          </p:nvPr>
        </p:nvSpPr>
        <p:spPr>
          <a:xfrm>
            <a:off x="1742550" y="1446775"/>
            <a:ext cx="7030500" cy="48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40"/>
              <a:buChar char="●"/>
            </a:pPr>
            <a:r>
              <a:rPr lang="en-US" sz="2400"/>
              <a:t>A </a:t>
            </a:r>
            <a:r>
              <a:rPr lang="en-US" sz="2400">
                <a:solidFill>
                  <a:srgbClr val="FF0000"/>
                </a:solidFill>
              </a:rPr>
              <a:t>state</a:t>
            </a:r>
            <a:r>
              <a:rPr lang="en-US" sz="2400"/>
              <a:t> is a (representation of) a physical configuration</a:t>
            </a:r>
            <a:endParaRPr/>
          </a:p>
          <a:p>
            <a:pPr indent="-274320" lvl="0" marL="274320" rtl="0" algn="l">
              <a:lnSpc>
                <a:spcPct val="70000"/>
              </a:lnSpc>
              <a:spcBef>
                <a:spcPts val="580"/>
              </a:spcBef>
              <a:spcAft>
                <a:spcPts val="0"/>
              </a:spcAft>
              <a:buSzPts val="2040"/>
              <a:buChar char="●"/>
            </a:pPr>
            <a:r>
              <a:rPr lang="en-US" sz="2400"/>
              <a:t>A </a:t>
            </a:r>
            <a:r>
              <a:rPr lang="en-US" sz="2400">
                <a:solidFill>
                  <a:srgbClr val="FF0000"/>
                </a:solidFill>
              </a:rPr>
              <a:t>node</a:t>
            </a:r>
            <a:r>
              <a:rPr lang="en-US" sz="2400"/>
              <a:t> is a data structure constituting part of a search tree includes </a:t>
            </a:r>
            <a:r>
              <a:rPr lang="en-US" sz="2400">
                <a:solidFill>
                  <a:srgbClr val="FF0000"/>
                </a:solidFill>
              </a:rPr>
              <a:t>state</a:t>
            </a:r>
            <a:r>
              <a:rPr lang="en-US" sz="2400"/>
              <a:t>, </a:t>
            </a:r>
            <a:r>
              <a:rPr lang="en-US" sz="2400">
                <a:solidFill>
                  <a:srgbClr val="FF0000"/>
                </a:solidFill>
              </a:rPr>
              <a:t>parent node</a:t>
            </a:r>
            <a:r>
              <a:rPr lang="en-US" sz="2400"/>
              <a:t>, </a:t>
            </a:r>
            <a:r>
              <a:rPr lang="en-US" sz="2400">
                <a:solidFill>
                  <a:srgbClr val="FF0000"/>
                </a:solidFill>
              </a:rPr>
              <a:t>action</a:t>
            </a:r>
            <a:r>
              <a:rPr lang="en-US" sz="2400"/>
              <a:t>, </a:t>
            </a:r>
            <a:r>
              <a:rPr lang="en-US" sz="2400">
                <a:solidFill>
                  <a:srgbClr val="FF0000"/>
                </a:solidFill>
              </a:rPr>
              <a:t>path cost</a:t>
            </a:r>
            <a:r>
              <a:rPr lang="en-US" sz="2400"/>
              <a:t> </a:t>
            </a:r>
            <a:r>
              <a:rPr i="1" lang="en-US" sz="2400"/>
              <a:t>g(x)</a:t>
            </a:r>
            <a:r>
              <a:rPr lang="en-US" sz="2400"/>
              <a:t>, </a:t>
            </a:r>
            <a:r>
              <a:rPr lang="en-US" sz="2400">
                <a:solidFill>
                  <a:srgbClr val="FF0000"/>
                </a:solidFill>
              </a:rPr>
              <a:t>depth</a:t>
            </a:r>
            <a:endParaRPr/>
          </a:p>
          <a:p>
            <a:pPr indent="-274320" lvl="0" marL="274320" rtl="0" algn="l">
              <a:lnSpc>
                <a:spcPct val="70000"/>
              </a:lnSpc>
              <a:spcBef>
                <a:spcPts val="580"/>
              </a:spcBef>
              <a:spcAft>
                <a:spcPts val="0"/>
              </a:spcAft>
              <a:buSzPts val="2040"/>
              <a:buChar char="●"/>
            </a:pPr>
            <a:r>
              <a:rPr lang="en-US" sz="2400"/>
              <a:t>The </a:t>
            </a: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Expand</a:t>
            </a:r>
            <a:r>
              <a:rPr lang="en-US" sz="2400"/>
              <a:t> function creates new nodes, filling in the various fields and using the </a:t>
            </a: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SuccessorFn</a:t>
            </a:r>
            <a:r>
              <a:rPr lang="en-US" sz="2400"/>
              <a:t> of the problem to create the corresponding states.</a:t>
            </a:r>
            <a:br>
              <a:rPr lang="en-US" sz="2400"/>
            </a:br>
            <a:endParaRPr/>
          </a:p>
        </p:txBody>
      </p:sp>
      <p:pic>
        <p:nvPicPr>
          <p:cNvPr descr="state-vs-node" id="331" name="Google Shape;33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1213" y="3907575"/>
            <a:ext cx="4981575" cy="21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89"/>
          <p:cNvSpPr txBox="1"/>
          <p:nvPr>
            <p:ph type="title"/>
          </p:nvPr>
        </p:nvSpPr>
        <p:spPr>
          <a:xfrm>
            <a:off x="1303800" y="798100"/>
            <a:ext cx="70305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800"/>
              <a:buFont typeface="Libre Franklin"/>
              <a:buNone/>
            </a:pPr>
            <a:r>
              <a:rPr b="1" lang="en-US" sz="3300">
                <a:solidFill>
                  <a:schemeClr val="hlink"/>
                </a:solidFill>
              </a:rPr>
              <a:t>Heuristic Search : A* Algorithm</a:t>
            </a:r>
            <a:endParaRPr sz="2700"/>
          </a:p>
        </p:txBody>
      </p:sp>
      <p:grpSp>
        <p:nvGrpSpPr>
          <p:cNvPr id="768" name="Google Shape;768;p89"/>
          <p:cNvGrpSpPr/>
          <p:nvPr/>
        </p:nvGrpSpPr>
        <p:grpSpPr>
          <a:xfrm>
            <a:off x="0" y="1676400"/>
            <a:ext cx="3962400" cy="3443288"/>
            <a:chOff x="96" y="1296"/>
            <a:chExt cx="2976" cy="2443"/>
          </a:xfrm>
        </p:grpSpPr>
        <p:sp>
          <p:nvSpPr>
            <p:cNvPr id="769" name="Google Shape;769;p89"/>
            <p:cNvSpPr/>
            <p:nvPr/>
          </p:nvSpPr>
          <p:spPr>
            <a:xfrm>
              <a:off x="1440" y="1296"/>
              <a:ext cx="318" cy="360"/>
            </a:xfrm>
            <a:prstGeom prst="ellipse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FF0000"/>
                  </a:solidFill>
                  <a:latin typeface="Tahoma"/>
                  <a:ea typeface="Tahoma"/>
                  <a:cs typeface="Tahoma"/>
                  <a:sym typeface="Tahoma"/>
                </a:rPr>
                <a:t>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89"/>
            <p:cNvSpPr/>
            <p:nvPr/>
          </p:nvSpPr>
          <p:spPr>
            <a:xfrm>
              <a:off x="1885" y="3024"/>
              <a:ext cx="319" cy="360"/>
            </a:xfrm>
            <a:prstGeom prst="ellipse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FF0000"/>
                  </a:solidFill>
                  <a:latin typeface="Tahoma"/>
                  <a:ea typeface="Tahoma"/>
                  <a:cs typeface="Tahoma"/>
                  <a:sym typeface="Tahoma"/>
                </a:rPr>
                <a:t>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89"/>
            <p:cNvSpPr/>
            <p:nvPr/>
          </p:nvSpPr>
          <p:spPr>
            <a:xfrm>
              <a:off x="103" y="3024"/>
              <a:ext cx="318" cy="360"/>
            </a:xfrm>
            <a:prstGeom prst="ellipse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89"/>
            <p:cNvSpPr/>
            <p:nvPr/>
          </p:nvSpPr>
          <p:spPr>
            <a:xfrm>
              <a:off x="1949" y="2088"/>
              <a:ext cx="318" cy="360"/>
            </a:xfrm>
            <a:prstGeom prst="ellipse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89"/>
            <p:cNvSpPr/>
            <p:nvPr/>
          </p:nvSpPr>
          <p:spPr>
            <a:xfrm>
              <a:off x="740" y="2160"/>
              <a:ext cx="318" cy="360"/>
            </a:xfrm>
            <a:prstGeom prst="ellipse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89"/>
            <p:cNvSpPr/>
            <p:nvPr/>
          </p:nvSpPr>
          <p:spPr>
            <a:xfrm>
              <a:off x="1058" y="3096"/>
              <a:ext cx="300" cy="300"/>
            </a:xfrm>
            <a:prstGeom prst="ellipse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FF0000"/>
                  </a:solidFill>
                  <a:latin typeface="Tahoma"/>
                  <a:ea typeface="Tahoma"/>
                  <a:cs typeface="Tahoma"/>
                  <a:sym typeface="Tahoma"/>
                </a:rPr>
                <a:t>G’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89"/>
            <p:cNvSpPr/>
            <p:nvPr/>
          </p:nvSpPr>
          <p:spPr>
            <a:xfrm>
              <a:off x="2713" y="3024"/>
              <a:ext cx="318" cy="360"/>
            </a:xfrm>
            <a:prstGeom prst="ellipse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H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76" name="Google Shape;776;p89"/>
            <p:cNvCxnSpPr/>
            <p:nvPr/>
          </p:nvCxnSpPr>
          <p:spPr>
            <a:xfrm flipH="1">
              <a:off x="994" y="1656"/>
              <a:ext cx="573" cy="504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77" name="Google Shape;777;p89"/>
            <p:cNvCxnSpPr/>
            <p:nvPr/>
          </p:nvCxnSpPr>
          <p:spPr>
            <a:xfrm>
              <a:off x="1694" y="1656"/>
              <a:ext cx="319" cy="432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78" name="Google Shape;778;p89"/>
            <p:cNvCxnSpPr/>
            <p:nvPr/>
          </p:nvCxnSpPr>
          <p:spPr>
            <a:xfrm flipH="1">
              <a:off x="358" y="2520"/>
              <a:ext cx="445" cy="504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79" name="Google Shape;779;p89"/>
            <p:cNvCxnSpPr/>
            <p:nvPr/>
          </p:nvCxnSpPr>
          <p:spPr>
            <a:xfrm>
              <a:off x="930" y="2520"/>
              <a:ext cx="255" cy="576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80" name="Google Shape;780;p89"/>
            <p:cNvCxnSpPr/>
            <p:nvPr/>
          </p:nvCxnSpPr>
          <p:spPr>
            <a:xfrm flipH="1">
              <a:off x="2013" y="2448"/>
              <a:ext cx="63" cy="576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81" name="Google Shape;781;p89"/>
            <p:cNvCxnSpPr/>
            <p:nvPr/>
          </p:nvCxnSpPr>
          <p:spPr>
            <a:xfrm>
              <a:off x="2204" y="2376"/>
              <a:ext cx="572" cy="648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82" name="Google Shape;782;p89"/>
            <p:cNvSpPr txBox="1"/>
            <p:nvPr/>
          </p:nvSpPr>
          <p:spPr>
            <a:xfrm>
              <a:off x="1728" y="1296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2"/>
                  </a:solidFill>
                  <a:latin typeface="Tahoma"/>
                  <a:ea typeface="Tahoma"/>
                  <a:cs typeface="Tahoma"/>
                  <a:sym typeface="Tahoma"/>
                </a:rPr>
                <a:t>:10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89"/>
            <p:cNvSpPr txBox="1"/>
            <p:nvPr/>
          </p:nvSpPr>
          <p:spPr>
            <a:xfrm>
              <a:off x="1056" y="2209"/>
              <a:ext cx="432" cy="2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2"/>
                  </a:solidFill>
                  <a:latin typeface="Tahoma"/>
                  <a:ea typeface="Tahoma"/>
                  <a:cs typeface="Tahoma"/>
                  <a:sym typeface="Tahoma"/>
                </a:rPr>
                <a:t>:8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89"/>
            <p:cNvSpPr txBox="1"/>
            <p:nvPr/>
          </p:nvSpPr>
          <p:spPr>
            <a:xfrm>
              <a:off x="2304" y="2160"/>
              <a:ext cx="432" cy="2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2"/>
                  </a:solidFill>
                  <a:latin typeface="Tahoma"/>
                  <a:ea typeface="Tahoma"/>
                  <a:cs typeface="Tahoma"/>
                  <a:sym typeface="Tahoma"/>
                </a:rPr>
                <a:t>:9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89"/>
            <p:cNvSpPr txBox="1"/>
            <p:nvPr/>
          </p:nvSpPr>
          <p:spPr>
            <a:xfrm>
              <a:off x="1008" y="3457"/>
              <a:ext cx="432" cy="2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2"/>
                  </a:solidFill>
                  <a:latin typeface="Tahoma"/>
                  <a:ea typeface="Tahoma"/>
                  <a:cs typeface="Tahoma"/>
                  <a:sym typeface="Tahoma"/>
                </a:rPr>
                <a:t>:0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89"/>
            <p:cNvSpPr txBox="1"/>
            <p:nvPr/>
          </p:nvSpPr>
          <p:spPr>
            <a:xfrm>
              <a:off x="96" y="3457"/>
              <a:ext cx="432" cy="2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2"/>
                  </a:solidFill>
                  <a:latin typeface="Tahoma"/>
                  <a:ea typeface="Tahoma"/>
                  <a:cs typeface="Tahoma"/>
                  <a:sym typeface="Tahoma"/>
                </a:rPr>
                <a:t>:4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89"/>
            <p:cNvSpPr txBox="1"/>
            <p:nvPr/>
          </p:nvSpPr>
          <p:spPr>
            <a:xfrm>
              <a:off x="1824" y="3409"/>
              <a:ext cx="431" cy="2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2"/>
                  </a:solidFill>
                  <a:latin typeface="Tahoma"/>
                  <a:ea typeface="Tahoma"/>
                  <a:cs typeface="Tahoma"/>
                  <a:sym typeface="Tahoma"/>
                </a:rPr>
                <a:t>:0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89"/>
            <p:cNvSpPr txBox="1"/>
            <p:nvPr/>
          </p:nvSpPr>
          <p:spPr>
            <a:xfrm>
              <a:off x="2641" y="3409"/>
              <a:ext cx="431" cy="2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2"/>
                  </a:solidFill>
                  <a:latin typeface="Tahoma"/>
                  <a:ea typeface="Tahoma"/>
                  <a:cs typeface="Tahoma"/>
                  <a:sym typeface="Tahoma"/>
                </a:rPr>
                <a:t>:3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89"/>
            <p:cNvSpPr txBox="1"/>
            <p:nvPr/>
          </p:nvSpPr>
          <p:spPr>
            <a:xfrm>
              <a:off x="1008" y="1729"/>
              <a:ext cx="432" cy="2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2"/>
                  </a:solidFill>
                  <a:latin typeface="Tahoma"/>
                  <a:ea typeface="Tahoma"/>
                  <a:cs typeface="Tahoma"/>
                  <a:sym typeface="Tahoma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89"/>
            <p:cNvSpPr txBox="1"/>
            <p:nvPr/>
          </p:nvSpPr>
          <p:spPr>
            <a:xfrm>
              <a:off x="1920" y="1680"/>
              <a:ext cx="432" cy="2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2"/>
                  </a:solidFill>
                  <a:latin typeface="Tahoma"/>
                  <a:ea typeface="Tahoma"/>
                  <a:cs typeface="Tahoma"/>
                  <a:sym typeface="Tahoma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89"/>
            <p:cNvSpPr txBox="1"/>
            <p:nvPr/>
          </p:nvSpPr>
          <p:spPr>
            <a:xfrm>
              <a:off x="1056" y="2640"/>
              <a:ext cx="433" cy="2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2"/>
                  </a:solidFill>
                  <a:latin typeface="Tahoma"/>
                  <a:ea typeface="Tahoma"/>
                  <a:cs typeface="Tahoma"/>
                  <a:sym typeface="Tahoma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89"/>
            <p:cNvSpPr txBox="1"/>
            <p:nvPr/>
          </p:nvSpPr>
          <p:spPr>
            <a:xfrm>
              <a:off x="289" y="2544"/>
              <a:ext cx="431" cy="2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2"/>
                  </a:solidFill>
                  <a:latin typeface="Tahoma"/>
                  <a:ea typeface="Tahoma"/>
                  <a:cs typeface="Tahoma"/>
                  <a:sym typeface="Tahoma"/>
                </a:rPr>
                <a:t>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89"/>
            <p:cNvSpPr txBox="1"/>
            <p:nvPr/>
          </p:nvSpPr>
          <p:spPr>
            <a:xfrm>
              <a:off x="2496" y="2544"/>
              <a:ext cx="432" cy="2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2"/>
                  </a:solidFill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89"/>
            <p:cNvSpPr txBox="1"/>
            <p:nvPr/>
          </p:nvSpPr>
          <p:spPr>
            <a:xfrm>
              <a:off x="1728" y="2592"/>
              <a:ext cx="433" cy="2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2"/>
                  </a:solidFill>
                  <a:latin typeface="Tahoma"/>
                  <a:ea typeface="Tahoma"/>
                  <a:cs typeface="Tahoma"/>
                  <a:sym typeface="Tahoma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e714991c0c_0_0"/>
          <p:cNvSpPr txBox="1"/>
          <p:nvPr>
            <p:ph type="title"/>
          </p:nvPr>
        </p:nvSpPr>
        <p:spPr>
          <a:xfrm>
            <a:off x="1303800" y="798100"/>
            <a:ext cx="70305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800"/>
              <a:buFont typeface="Libre Franklin"/>
              <a:buNone/>
            </a:pPr>
            <a:r>
              <a:rPr b="1" lang="en-US" sz="3300">
                <a:solidFill>
                  <a:schemeClr val="hlink"/>
                </a:solidFill>
              </a:rPr>
              <a:t>Heuristic Search : A* Algorithm</a:t>
            </a:r>
            <a:endParaRPr sz="2700"/>
          </a:p>
        </p:txBody>
      </p:sp>
      <p:grpSp>
        <p:nvGrpSpPr>
          <p:cNvPr id="800" name="Google Shape;800;ge714991c0c_0_0"/>
          <p:cNvGrpSpPr/>
          <p:nvPr/>
        </p:nvGrpSpPr>
        <p:grpSpPr>
          <a:xfrm>
            <a:off x="0" y="1676400"/>
            <a:ext cx="3883845" cy="3468658"/>
            <a:chOff x="96" y="1296"/>
            <a:chExt cx="2917" cy="2461"/>
          </a:xfrm>
        </p:grpSpPr>
        <p:sp>
          <p:nvSpPr>
            <p:cNvPr id="801" name="Google Shape;801;ge714991c0c_0_0"/>
            <p:cNvSpPr/>
            <p:nvPr/>
          </p:nvSpPr>
          <p:spPr>
            <a:xfrm>
              <a:off x="1440" y="1296"/>
              <a:ext cx="300" cy="300"/>
            </a:xfrm>
            <a:prstGeom prst="ellipse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FF0000"/>
                  </a:solidFill>
                  <a:latin typeface="Tahoma"/>
                  <a:ea typeface="Tahoma"/>
                  <a:cs typeface="Tahoma"/>
                  <a:sym typeface="Tahoma"/>
                </a:rPr>
                <a:t>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ge714991c0c_0_0"/>
            <p:cNvSpPr/>
            <p:nvPr/>
          </p:nvSpPr>
          <p:spPr>
            <a:xfrm>
              <a:off x="1885" y="3024"/>
              <a:ext cx="300" cy="300"/>
            </a:xfrm>
            <a:prstGeom prst="ellipse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FF0000"/>
                  </a:solidFill>
                  <a:latin typeface="Tahoma"/>
                  <a:ea typeface="Tahoma"/>
                  <a:cs typeface="Tahoma"/>
                  <a:sym typeface="Tahoma"/>
                </a:rPr>
                <a:t>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ge714991c0c_0_0"/>
            <p:cNvSpPr/>
            <p:nvPr/>
          </p:nvSpPr>
          <p:spPr>
            <a:xfrm>
              <a:off x="103" y="3024"/>
              <a:ext cx="300" cy="300"/>
            </a:xfrm>
            <a:prstGeom prst="ellipse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ge714991c0c_0_0"/>
            <p:cNvSpPr/>
            <p:nvPr/>
          </p:nvSpPr>
          <p:spPr>
            <a:xfrm>
              <a:off x="1949" y="2088"/>
              <a:ext cx="300" cy="300"/>
            </a:xfrm>
            <a:prstGeom prst="ellipse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ge714991c0c_0_0"/>
            <p:cNvSpPr/>
            <p:nvPr/>
          </p:nvSpPr>
          <p:spPr>
            <a:xfrm>
              <a:off x="740" y="2160"/>
              <a:ext cx="300" cy="300"/>
            </a:xfrm>
            <a:prstGeom prst="ellipse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ge714991c0c_0_0"/>
            <p:cNvSpPr/>
            <p:nvPr/>
          </p:nvSpPr>
          <p:spPr>
            <a:xfrm>
              <a:off x="1058" y="3096"/>
              <a:ext cx="300" cy="300"/>
            </a:xfrm>
            <a:prstGeom prst="ellipse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FF0000"/>
                  </a:solidFill>
                  <a:latin typeface="Tahoma"/>
                  <a:ea typeface="Tahoma"/>
                  <a:cs typeface="Tahoma"/>
                  <a:sym typeface="Tahoma"/>
                </a:rPr>
                <a:t>G’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ge714991c0c_0_0"/>
            <p:cNvSpPr/>
            <p:nvPr/>
          </p:nvSpPr>
          <p:spPr>
            <a:xfrm>
              <a:off x="2713" y="3024"/>
              <a:ext cx="300" cy="300"/>
            </a:xfrm>
            <a:prstGeom prst="ellipse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H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08" name="Google Shape;808;ge714991c0c_0_0"/>
            <p:cNvCxnSpPr/>
            <p:nvPr/>
          </p:nvCxnSpPr>
          <p:spPr>
            <a:xfrm flipH="1">
              <a:off x="967" y="1656"/>
              <a:ext cx="600" cy="6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9" name="Google Shape;809;ge714991c0c_0_0"/>
            <p:cNvCxnSpPr/>
            <p:nvPr/>
          </p:nvCxnSpPr>
          <p:spPr>
            <a:xfrm>
              <a:off x="1694" y="1656"/>
              <a:ext cx="300" cy="3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0" name="Google Shape;810;ge714991c0c_0_0"/>
            <p:cNvCxnSpPr/>
            <p:nvPr/>
          </p:nvCxnSpPr>
          <p:spPr>
            <a:xfrm flipH="1">
              <a:off x="503" y="2520"/>
              <a:ext cx="300" cy="6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1" name="Google Shape;811;ge714991c0c_0_0"/>
            <p:cNvCxnSpPr/>
            <p:nvPr/>
          </p:nvCxnSpPr>
          <p:spPr>
            <a:xfrm>
              <a:off x="930" y="2520"/>
              <a:ext cx="300" cy="6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2" name="Google Shape;812;ge714991c0c_0_0"/>
            <p:cNvCxnSpPr/>
            <p:nvPr/>
          </p:nvCxnSpPr>
          <p:spPr>
            <a:xfrm>
              <a:off x="2076" y="2448"/>
              <a:ext cx="0" cy="6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3" name="Google Shape;813;ge714991c0c_0_0"/>
            <p:cNvCxnSpPr/>
            <p:nvPr/>
          </p:nvCxnSpPr>
          <p:spPr>
            <a:xfrm>
              <a:off x="2204" y="2376"/>
              <a:ext cx="600" cy="6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14" name="Google Shape;814;ge714991c0c_0_0"/>
            <p:cNvSpPr txBox="1"/>
            <p:nvPr/>
          </p:nvSpPr>
          <p:spPr>
            <a:xfrm>
              <a:off x="1728" y="1296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2"/>
                  </a:solidFill>
                  <a:latin typeface="Tahoma"/>
                  <a:ea typeface="Tahoma"/>
                  <a:cs typeface="Tahoma"/>
                  <a:sym typeface="Tahoma"/>
                </a:rPr>
                <a:t>:10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ge714991c0c_0_0"/>
            <p:cNvSpPr txBox="1"/>
            <p:nvPr/>
          </p:nvSpPr>
          <p:spPr>
            <a:xfrm>
              <a:off x="1056" y="2209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2"/>
                  </a:solidFill>
                  <a:latin typeface="Tahoma"/>
                  <a:ea typeface="Tahoma"/>
                  <a:cs typeface="Tahoma"/>
                  <a:sym typeface="Tahoma"/>
                </a:rPr>
                <a:t>:8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ge714991c0c_0_0"/>
            <p:cNvSpPr txBox="1"/>
            <p:nvPr/>
          </p:nvSpPr>
          <p:spPr>
            <a:xfrm>
              <a:off x="2304" y="2160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2"/>
                  </a:solidFill>
                  <a:latin typeface="Tahoma"/>
                  <a:ea typeface="Tahoma"/>
                  <a:cs typeface="Tahoma"/>
                  <a:sym typeface="Tahoma"/>
                </a:rPr>
                <a:t>:9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ge714991c0c_0_0"/>
            <p:cNvSpPr txBox="1"/>
            <p:nvPr/>
          </p:nvSpPr>
          <p:spPr>
            <a:xfrm>
              <a:off x="1008" y="3457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2"/>
                  </a:solidFill>
                  <a:latin typeface="Tahoma"/>
                  <a:ea typeface="Tahoma"/>
                  <a:cs typeface="Tahoma"/>
                  <a:sym typeface="Tahoma"/>
                </a:rPr>
                <a:t>:0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ge714991c0c_0_0"/>
            <p:cNvSpPr txBox="1"/>
            <p:nvPr/>
          </p:nvSpPr>
          <p:spPr>
            <a:xfrm>
              <a:off x="96" y="3457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2"/>
                  </a:solidFill>
                  <a:latin typeface="Tahoma"/>
                  <a:ea typeface="Tahoma"/>
                  <a:cs typeface="Tahoma"/>
                  <a:sym typeface="Tahoma"/>
                </a:rPr>
                <a:t>:4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ge714991c0c_0_0"/>
            <p:cNvSpPr txBox="1"/>
            <p:nvPr/>
          </p:nvSpPr>
          <p:spPr>
            <a:xfrm>
              <a:off x="1824" y="3409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2"/>
                  </a:solidFill>
                  <a:latin typeface="Tahoma"/>
                  <a:ea typeface="Tahoma"/>
                  <a:cs typeface="Tahoma"/>
                  <a:sym typeface="Tahoma"/>
                </a:rPr>
                <a:t>:0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ge714991c0c_0_0"/>
            <p:cNvSpPr txBox="1"/>
            <p:nvPr/>
          </p:nvSpPr>
          <p:spPr>
            <a:xfrm>
              <a:off x="2641" y="3409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2"/>
                  </a:solidFill>
                  <a:latin typeface="Tahoma"/>
                  <a:ea typeface="Tahoma"/>
                  <a:cs typeface="Tahoma"/>
                  <a:sym typeface="Tahoma"/>
                </a:rPr>
                <a:t>:3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ge714991c0c_0_0"/>
            <p:cNvSpPr txBox="1"/>
            <p:nvPr/>
          </p:nvSpPr>
          <p:spPr>
            <a:xfrm>
              <a:off x="1008" y="1729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2"/>
                  </a:solidFill>
                  <a:latin typeface="Tahoma"/>
                  <a:ea typeface="Tahoma"/>
                  <a:cs typeface="Tahoma"/>
                  <a:sym typeface="Tahoma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ge714991c0c_0_0"/>
            <p:cNvSpPr txBox="1"/>
            <p:nvPr/>
          </p:nvSpPr>
          <p:spPr>
            <a:xfrm>
              <a:off x="1920" y="1680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2"/>
                  </a:solidFill>
                  <a:latin typeface="Tahoma"/>
                  <a:ea typeface="Tahoma"/>
                  <a:cs typeface="Tahoma"/>
                  <a:sym typeface="Tahoma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ge714991c0c_0_0"/>
            <p:cNvSpPr txBox="1"/>
            <p:nvPr/>
          </p:nvSpPr>
          <p:spPr>
            <a:xfrm>
              <a:off x="1056" y="2640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2"/>
                  </a:solidFill>
                  <a:latin typeface="Tahoma"/>
                  <a:ea typeface="Tahoma"/>
                  <a:cs typeface="Tahoma"/>
                  <a:sym typeface="Tahoma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ge714991c0c_0_0"/>
            <p:cNvSpPr txBox="1"/>
            <p:nvPr/>
          </p:nvSpPr>
          <p:spPr>
            <a:xfrm>
              <a:off x="289" y="2544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2"/>
                  </a:solidFill>
                  <a:latin typeface="Tahoma"/>
                  <a:ea typeface="Tahoma"/>
                  <a:cs typeface="Tahoma"/>
                  <a:sym typeface="Tahoma"/>
                </a:rPr>
                <a:t>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ge714991c0c_0_0"/>
            <p:cNvSpPr txBox="1"/>
            <p:nvPr/>
          </p:nvSpPr>
          <p:spPr>
            <a:xfrm>
              <a:off x="2496" y="2544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2"/>
                  </a:solidFill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ge714991c0c_0_0"/>
            <p:cNvSpPr txBox="1"/>
            <p:nvPr/>
          </p:nvSpPr>
          <p:spPr>
            <a:xfrm>
              <a:off x="1728" y="2592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2"/>
                  </a:solidFill>
                  <a:latin typeface="Tahoma"/>
                  <a:ea typeface="Tahoma"/>
                  <a:cs typeface="Tahoma"/>
                  <a:sym typeface="Tahoma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7" name="Google Shape;827;ge714991c0c_0_0"/>
          <p:cNvSpPr txBox="1"/>
          <p:nvPr/>
        </p:nvSpPr>
        <p:spPr>
          <a:xfrm>
            <a:off x="3962400" y="12954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Path cost for S-D-G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ge714991c0c_0_0"/>
          <p:cNvSpPr txBox="1"/>
          <p:nvPr/>
        </p:nvSpPr>
        <p:spPr>
          <a:xfrm>
            <a:off x="4038600" y="1752600"/>
            <a:ext cx="4876800" cy="21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US" sz="2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f(S) = g(S) + h(S)</a:t>
            </a:r>
            <a:br>
              <a:rPr b="0" i="1" lang="en-US" sz="2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1" lang="en-US" sz="2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= 0 + 10 🡪</a:t>
            </a:r>
            <a:r>
              <a:rPr b="1" i="1" lang="en-US" sz="2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2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br>
              <a:rPr b="1" i="0" lang="en-US" sz="2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1" lang="en-US" sz="2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f(D) = (0+3) + 9 🡪 </a:t>
            </a:r>
            <a:r>
              <a:rPr b="1" i="1" lang="en-US" sz="2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r>
            <a:br>
              <a:rPr b="1" i="1" lang="en-US" sz="2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1" lang="en-US" sz="2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f(G) = (0+3+3) + 0 🡪 </a:t>
            </a:r>
            <a:r>
              <a:rPr b="1" i="1" lang="en-US" sz="2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 b="1" i="0" sz="2400" u="none" cap="none" strike="noStrik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path cost = </a:t>
            </a:r>
            <a:r>
              <a:rPr b="0" i="1" lang="en-US" sz="2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f(S)+f(D)+f(G)🡪 </a:t>
            </a:r>
            <a:r>
              <a:rPr b="1" i="1" lang="en-US" sz="2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28</a:t>
            </a:r>
            <a:endParaRPr b="1" i="0" sz="2400" u="none" cap="none" strike="noStrik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9" name="Google Shape;829;ge714991c0c_0_0"/>
          <p:cNvSpPr txBox="1"/>
          <p:nvPr/>
        </p:nvSpPr>
        <p:spPr>
          <a:xfrm>
            <a:off x="4114800" y="39624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Path cost for S-A-G’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ge714991c0c_0_0"/>
          <p:cNvSpPr txBox="1"/>
          <p:nvPr/>
        </p:nvSpPr>
        <p:spPr>
          <a:xfrm>
            <a:off x="3886200" y="4419600"/>
            <a:ext cx="5029200" cy="17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US" sz="2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f(S) =  0 + 10 🡪</a:t>
            </a:r>
            <a:r>
              <a:rPr b="1" i="1" lang="en-US" sz="2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2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br>
              <a:rPr b="1" i="0" lang="en-US" sz="2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1" lang="en-US" sz="2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f(A) = (0+2) + 8 🡪 </a:t>
            </a:r>
            <a:r>
              <a:rPr b="1" i="1" lang="en-US" sz="2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br>
              <a:rPr b="1" i="1" lang="en-US" sz="2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1" lang="en-US" sz="2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f(G’) = (0+2+2) + 0 🡪 </a:t>
            </a:r>
            <a:r>
              <a:rPr b="1" i="1" lang="en-US" sz="2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2400" u="none" cap="none" strike="noStrik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path cost = </a:t>
            </a:r>
            <a:r>
              <a:rPr b="0" i="1" lang="en-US" sz="2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f(S)+f(A)+f(G’)🡪 </a:t>
            </a:r>
            <a:r>
              <a:rPr b="1" i="1" lang="en-US" sz="2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</a:t>
            </a:r>
            <a:endParaRPr b="1" i="0" sz="2400" u="none" cap="none" strike="noStrik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1" name="Google Shape;831;ge714991c0c_0_0"/>
          <p:cNvSpPr/>
          <p:nvPr/>
        </p:nvSpPr>
        <p:spPr>
          <a:xfrm>
            <a:off x="723900" y="1447800"/>
            <a:ext cx="1714499" cy="3748088"/>
          </a:xfrm>
          <a:custGeom>
            <a:rect b="b" l="l" r="r" t="t"/>
            <a:pathLst>
              <a:path extrusionOk="0" h="2258" w="984">
                <a:moveTo>
                  <a:pt x="512" y="41"/>
                </a:moveTo>
                <a:cubicBezTo>
                  <a:pt x="634" y="0"/>
                  <a:pt x="810" y="30"/>
                  <a:pt x="912" y="33"/>
                </a:cubicBezTo>
                <a:cubicBezTo>
                  <a:pt x="920" y="44"/>
                  <a:pt x="926" y="56"/>
                  <a:pt x="936" y="65"/>
                </a:cubicBezTo>
                <a:cubicBezTo>
                  <a:pt x="950" y="78"/>
                  <a:pt x="984" y="97"/>
                  <a:pt x="984" y="97"/>
                </a:cubicBezTo>
                <a:cubicBezTo>
                  <a:pt x="981" y="158"/>
                  <a:pt x="981" y="220"/>
                  <a:pt x="976" y="281"/>
                </a:cubicBezTo>
                <a:cubicBezTo>
                  <a:pt x="973" y="320"/>
                  <a:pt x="924" y="340"/>
                  <a:pt x="912" y="377"/>
                </a:cubicBezTo>
                <a:cubicBezTo>
                  <a:pt x="893" y="434"/>
                  <a:pt x="910" y="416"/>
                  <a:pt x="872" y="441"/>
                </a:cubicBezTo>
                <a:cubicBezTo>
                  <a:pt x="816" y="525"/>
                  <a:pt x="792" y="543"/>
                  <a:pt x="704" y="601"/>
                </a:cubicBezTo>
                <a:cubicBezTo>
                  <a:pt x="679" y="618"/>
                  <a:pt x="661" y="652"/>
                  <a:pt x="640" y="673"/>
                </a:cubicBezTo>
                <a:cubicBezTo>
                  <a:pt x="635" y="689"/>
                  <a:pt x="629" y="705"/>
                  <a:pt x="624" y="721"/>
                </a:cubicBezTo>
                <a:cubicBezTo>
                  <a:pt x="621" y="729"/>
                  <a:pt x="616" y="745"/>
                  <a:pt x="616" y="745"/>
                </a:cubicBezTo>
                <a:cubicBezTo>
                  <a:pt x="608" y="847"/>
                  <a:pt x="598" y="946"/>
                  <a:pt x="592" y="1049"/>
                </a:cubicBezTo>
                <a:cubicBezTo>
                  <a:pt x="595" y="1233"/>
                  <a:pt x="595" y="1417"/>
                  <a:pt x="600" y="1601"/>
                </a:cubicBezTo>
                <a:cubicBezTo>
                  <a:pt x="601" y="1640"/>
                  <a:pt x="645" y="1663"/>
                  <a:pt x="656" y="1697"/>
                </a:cubicBezTo>
                <a:cubicBezTo>
                  <a:pt x="661" y="1713"/>
                  <a:pt x="672" y="1745"/>
                  <a:pt x="672" y="1745"/>
                </a:cubicBezTo>
                <a:cubicBezTo>
                  <a:pt x="677" y="1852"/>
                  <a:pt x="702" y="2005"/>
                  <a:pt x="680" y="2113"/>
                </a:cubicBezTo>
                <a:cubicBezTo>
                  <a:pt x="678" y="2122"/>
                  <a:pt x="663" y="2123"/>
                  <a:pt x="656" y="2129"/>
                </a:cubicBezTo>
                <a:cubicBezTo>
                  <a:pt x="631" y="2152"/>
                  <a:pt x="603" y="2173"/>
                  <a:pt x="584" y="2201"/>
                </a:cubicBezTo>
                <a:cubicBezTo>
                  <a:pt x="547" y="2256"/>
                  <a:pt x="570" y="2243"/>
                  <a:pt x="528" y="2257"/>
                </a:cubicBezTo>
                <a:cubicBezTo>
                  <a:pt x="483" y="2254"/>
                  <a:pt x="436" y="2258"/>
                  <a:pt x="392" y="2249"/>
                </a:cubicBezTo>
                <a:cubicBezTo>
                  <a:pt x="383" y="2247"/>
                  <a:pt x="382" y="2233"/>
                  <a:pt x="376" y="2225"/>
                </a:cubicBezTo>
                <a:cubicBezTo>
                  <a:pt x="368" y="2214"/>
                  <a:pt x="360" y="2204"/>
                  <a:pt x="352" y="2193"/>
                </a:cubicBezTo>
                <a:cubicBezTo>
                  <a:pt x="326" y="2156"/>
                  <a:pt x="302" y="2116"/>
                  <a:pt x="288" y="2073"/>
                </a:cubicBezTo>
                <a:cubicBezTo>
                  <a:pt x="281" y="1522"/>
                  <a:pt x="397" y="1551"/>
                  <a:pt x="192" y="1305"/>
                </a:cubicBezTo>
                <a:cubicBezTo>
                  <a:pt x="160" y="1266"/>
                  <a:pt x="149" y="1223"/>
                  <a:pt x="104" y="1193"/>
                </a:cubicBezTo>
                <a:cubicBezTo>
                  <a:pt x="66" y="1136"/>
                  <a:pt x="86" y="1159"/>
                  <a:pt x="48" y="1121"/>
                </a:cubicBezTo>
                <a:cubicBezTo>
                  <a:pt x="38" y="1091"/>
                  <a:pt x="17" y="1075"/>
                  <a:pt x="0" y="1049"/>
                </a:cubicBezTo>
                <a:cubicBezTo>
                  <a:pt x="3" y="990"/>
                  <a:pt x="3" y="932"/>
                  <a:pt x="8" y="873"/>
                </a:cubicBezTo>
                <a:cubicBezTo>
                  <a:pt x="11" y="840"/>
                  <a:pt x="87" y="794"/>
                  <a:pt x="112" y="769"/>
                </a:cubicBezTo>
                <a:cubicBezTo>
                  <a:pt x="125" y="731"/>
                  <a:pt x="161" y="705"/>
                  <a:pt x="192" y="681"/>
                </a:cubicBezTo>
                <a:cubicBezTo>
                  <a:pt x="207" y="669"/>
                  <a:pt x="240" y="649"/>
                  <a:pt x="240" y="649"/>
                </a:cubicBezTo>
                <a:cubicBezTo>
                  <a:pt x="276" y="595"/>
                  <a:pt x="236" y="663"/>
                  <a:pt x="264" y="569"/>
                </a:cubicBezTo>
                <a:cubicBezTo>
                  <a:pt x="270" y="549"/>
                  <a:pt x="326" y="499"/>
                  <a:pt x="328" y="497"/>
                </a:cubicBezTo>
                <a:cubicBezTo>
                  <a:pt x="352" y="473"/>
                  <a:pt x="376" y="489"/>
                  <a:pt x="400" y="473"/>
                </a:cubicBezTo>
                <a:cubicBezTo>
                  <a:pt x="416" y="462"/>
                  <a:pt x="448" y="441"/>
                  <a:pt x="448" y="441"/>
                </a:cubicBezTo>
                <a:cubicBezTo>
                  <a:pt x="485" y="331"/>
                  <a:pt x="436" y="198"/>
                  <a:pt x="504" y="97"/>
                </a:cubicBezTo>
                <a:cubicBezTo>
                  <a:pt x="514" y="57"/>
                  <a:pt x="512" y="76"/>
                  <a:pt x="512" y="41"/>
                </a:cubicBezTo>
                <a:close/>
              </a:path>
            </a:pathLst>
          </a:cu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32" name="Google Shape;832;ge714991c0c_0_0"/>
          <p:cNvSpPr txBox="1"/>
          <p:nvPr/>
        </p:nvSpPr>
        <p:spPr>
          <a:xfrm>
            <a:off x="304800" y="5410200"/>
            <a:ext cx="28956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* Path S-A-G is chosen = Lowest cost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53df1523ee_0_28"/>
          <p:cNvSpPr txBox="1"/>
          <p:nvPr>
            <p:ph type="title"/>
          </p:nvPr>
        </p:nvSpPr>
        <p:spPr>
          <a:xfrm>
            <a:off x="1303800" y="798100"/>
            <a:ext cx="70305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Example:A* Search(new node is in open list</a:t>
            </a:r>
            <a:endParaRPr/>
          </a:p>
        </p:txBody>
      </p:sp>
      <p:pic>
        <p:nvPicPr>
          <p:cNvPr id="839" name="Google Shape;839;g53df1523ee_0_28"/>
          <p:cNvPicPr preferRelativeResize="0"/>
          <p:nvPr/>
        </p:nvPicPr>
        <p:blipFill rotWithShape="1">
          <a:blip r:embed="rId3">
            <a:alphaModFix/>
          </a:blip>
          <a:srcRect b="0" l="8475" r="0" t="7218"/>
          <a:stretch/>
        </p:blipFill>
        <p:spPr>
          <a:xfrm>
            <a:off x="2317900" y="1130200"/>
            <a:ext cx="3941225" cy="532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53df1523ee_2_8"/>
          <p:cNvSpPr txBox="1"/>
          <p:nvPr>
            <p:ph type="title"/>
          </p:nvPr>
        </p:nvSpPr>
        <p:spPr>
          <a:xfrm>
            <a:off x="1303800" y="798100"/>
            <a:ext cx="70305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Example:A* Search(new node is in open list</a:t>
            </a:r>
            <a:endParaRPr/>
          </a:p>
        </p:txBody>
      </p:sp>
      <p:pic>
        <p:nvPicPr>
          <p:cNvPr id="846" name="Google Shape;846;g53df1523ee_2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2137925" y="557438"/>
            <a:ext cx="4868150" cy="649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53df1523ee_2_16"/>
          <p:cNvSpPr txBox="1"/>
          <p:nvPr>
            <p:ph type="title"/>
          </p:nvPr>
        </p:nvSpPr>
        <p:spPr>
          <a:xfrm>
            <a:off x="1303800" y="798100"/>
            <a:ext cx="70305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Example:A* Search(new node is in open list</a:t>
            </a:r>
            <a:endParaRPr/>
          </a:p>
        </p:txBody>
      </p:sp>
      <p:pic>
        <p:nvPicPr>
          <p:cNvPr id="853" name="Google Shape;853;g53df1523ee_2_16"/>
          <p:cNvPicPr preferRelativeResize="0"/>
          <p:nvPr/>
        </p:nvPicPr>
        <p:blipFill rotWithShape="1">
          <a:blip r:embed="rId3">
            <a:alphaModFix/>
          </a:blip>
          <a:srcRect b="0" l="0" r="14323" t="0"/>
          <a:stretch/>
        </p:blipFill>
        <p:spPr>
          <a:xfrm rot="-5400000">
            <a:off x="2468813" y="515763"/>
            <a:ext cx="4206374" cy="65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53df1523ee_0_9"/>
          <p:cNvSpPr txBox="1"/>
          <p:nvPr>
            <p:ph type="title"/>
          </p:nvPr>
        </p:nvSpPr>
        <p:spPr>
          <a:xfrm>
            <a:off x="1303800" y="798100"/>
            <a:ext cx="70305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Example:A* Search(new node is in closed list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860" name="Google Shape;860;g53df1523ee_0_9"/>
          <p:cNvPicPr preferRelativeResize="0"/>
          <p:nvPr/>
        </p:nvPicPr>
        <p:blipFill rotWithShape="1">
          <a:blip r:embed="rId3">
            <a:alphaModFix/>
          </a:blip>
          <a:srcRect b="8153" l="0" r="0" t="2934"/>
          <a:stretch/>
        </p:blipFill>
        <p:spPr>
          <a:xfrm>
            <a:off x="2123975" y="1053600"/>
            <a:ext cx="4829801" cy="53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90"/>
          <p:cNvSpPr txBox="1"/>
          <p:nvPr>
            <p:ph type="title"/>
          </p:nvPr>
        </p:nvSpPr>
        <p:spPr>
          <a:xfrm>
            <a:off x="1056750" y="773200"/>
            <a:ext cx="70305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Libre Franklin"/>
              <a:buNone/>
            </a:pPr>
            <a:r>
              <a:rPr b="1" lang="en-US" sz="3800">
                <a:solidFill>
                  <a:schemeClr val="hlink"/>
                </a:solidFill>
              </a:rPr>
              <a:t>Heuristic Search : A* Algorithm</a:t>
            </a:r>
            <a:endParaRPr/>
          </a:p>
        </p:txBody>
      </p:sp>
      <p:pic>
        <p:nvPicPr>
          <p:cNvPr id="866" name="Google Shape;866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2800" y="1676400"/>
            <a:ext cx="19812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" y="3505200"/>
            <a:ext cx="7696200" cy="1981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8" name="Google Shape;868;p90"/>
          <p:cNvCxnSpPr/>
          <p:nvPr/>
        </p:nvCxnSpPr>
        <p:spPr>
          <a:xfrm>
            <a:off x="4343400" y="2590800"/>
            <a:ext cx="0" cy="762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91"/>
          <p:cNvSpPr txBox="1"/>
          <p:nvPr>
            <p:ph type="title"/>
          </p:nvPr>
        </p:nvSpPr>
        <p:spPr>
          <a:xfrm>
            <a:off x="1158500" y="590050"/>
            <a:ext cx="70305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Libre Franklin"/>
              <a:buNone/>
            </a:pPr>
            <a:r>
              <a:rPr b="1" lang="en-US" sz="3800">
                <a:solidFill>
                  <a:schemeClr val="hlink"/>
                </a:solidFill>
              </a:rPr>
              <a:t>Heuristic Search : A* Algorithm</a:t>
            </a:r>
            <a:endParaRPr/>
          </a:p>
        </p:txBody>
      </p:sp>
      <p:pic>
        <p:nvPicPr>
          <p:cNvPr id="874" name="Google Shape;874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905000"/>
            <a:ext cx="86868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92"/>
          <p:cNvSpPr txBox="1"/>
          <p:nvPr>
            <p:ph idx="12" type="sldNum"/>
          </p:nvPr>
        </p:nvSpPr>
        <p:spPr>
          <a:xfrm>
            <a:off x="8451046" y="6315968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80" name="Google Shape;880;p92"/>
          <p:cNvSpPr txBox="1"/>
          <p:nvPr>
            <p:ph type="title"/>
          </p:nvPr>
        </p:nvSpPr>
        <p:spPr>
          <a:xfrm>
            <a:off x="1270425" y="793525"/>
            <a:ext cx="70305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Libre Franklin"/>
              <a:buNone/>
            </a:pPr>
            <a:r>
              <a:rPr b="1" lang="en-US" sz="3800">
                <a:solidFill>
                  <a:schemeClr val="hlink"/>
                </a:solidFill>
              </a:rPr>
              <a:t>Heuristic Search : A* Algorithm</a:t>
            </a:r>
            <a:endParaRPr/>
          </a:p>
        </p:txBody>
      </p:sp>
      <p:pic>
        <p:nvPicPr>
          <p:cNvPr id="881" name="Google Shape;881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478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93"/>
          <p:cNvSpPr txBox="1"/>
          <p:nvPr>
            <p:ph type="title"/>
          </p:nvPr>
        </p:nvSpPr>
        <p:spPr>
          <a:xfrm>
            <a:off x="1056750" y="71100"/>
            <a:ext cx="70305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800"/>
              <a:buFont typeface="Libre Franklin"/>
              <a:buNone/>
            </a:pPr>
            <a:r>
              <a:rPr b="1" lang="en-US" sz="3800">
                <a:solidFill>
                  <a:schemeClr val="hlink"/>
                </a:solidFill>
              </a:rPr>
              <a:t>Heuristic Search : A* Algorithm</a:t>
            </a:r>
            <a:endParaRPr/>
          </a:p>
        </p:txBody>
      </p:sp>
      <p:pic>
        <p:nvPicPr>
          <p:cNvPr id="887" name="Google Shape;887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4000"/>
            <a:ext cx="9144000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0"/>
          <p:cNvSpPr txBox="1"/>
          <p:nvPr>
            <p:ph type="title"/>
          </p:nvPr>
        </p:nvSpPr>
        <p:spPr>
          <a:xfrm>
            <a:off x="1132325" y="0"/>
            <a:ext cx="70305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Search strategies</a:t>
            </a:r>
            <a:endParaRPr/>
          </a:p>
        </p:txBody>
      </p:sp>
      <p:sp>
        <p:nvSpPr>
          <p:cNvPr id="337" name="Google Shape;337;p50"/>
          <p:cNvSpPr txBox="1"/>
          <p:nvPr>
            <p:ph idx="1" type="body"/>
          </p:nvPr>
        </p:nvSpPr>
        <p:spPr>
          <a:xfrm>
            <a:off x="693700" y="1332300"/>
            <a:ext cx="8230500" cy="54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8130" lvl="0" marL="27432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We can evaluate an algorithm’s performance in four ways:</a:t>
            </a:r>
            <a:endParaRPr sz="2100"/>
          </a:p>
          <a:p>
            <a:pPr indent="-3619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b="1" lang="en-US" sz="2100"/>
              <a:t>Completeness:</a:t>
            </a:r>
            <a:r>
              <a:rPr lang="en-US" sz="2100"/>
              <a:t> Is the algorithm guaranteed to find a solution when there is one and to correctly report failure when there is not? </a:t>
            </a:r>
            <a:endParaRPr sz="2100"/>
          </a:p>
          <a:p>
            <a:pPr indent="-3619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b="1" lang="en-US" sz="2100"/>
              <a:t>Cost optimality: </a:t>
            </a:r>
            <a:r>
              <a:rPr lang="en-US" sz="2100"/>
              <a:t>Does it find a solution with the lowest path cost of all solutions? </a:t>
            </a:r>
            <a:endParaRPr sz="2100"/>
          </a:p>
          <a:p>
            <a:pPr indent="-3619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b="1" lang="en-US" sz="2100"/>
              <a:t>Time complexity: </a:t>
            </a:r>
            <a:r>
              <a:rPr lang="en-US" sz="2100"/>
              <a:t>How long does it take to find a solution? This can be measured in seconds, or more abstractly by the number of states and actions considered. </a:t>
            </a:r>
            <a:endParaRPr sz="2100"/>
          </a:p>
          <a:p>
            <a:pPr indent="-3619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b="1" lang="en-US" sz="2100"/>
              <a:t>Space complexity:</a:t>
            </a:r>
            <a:r>
              <a:rPr lang="en-US" sz="2100"/>
              <a:t> How much memory is needed to perform the search?</a:t>
            </a:r>
            <a:endParaRPr b="1" sz="2100"/>
          </a:p>
          <a:p>
            <a:pPr indent="-274320" lvl="0" marL="274320" rtl="0" algn="l">
              <a:lnSpc>
                <a:spcPct val="90000"/>
              </a:lnSpc>
              <a:spcBef>
                <a:spcPts val="580"/>
              </a:spcBef>
              <a:spcAft>
                <a:spcPts val="0"/>
              </a:spcAft>
              <a:buSzPts val="2040"/>
              <a:buChar char="●"/>
            </a:pPr>
            <a:r>
              <a:rPr lang="en-US" sz="2400"/>
              <a:t>Time and space complexity are measured in terms of </a:t>
            </a:r>
            <a:endParaRPr/>
          </a:p>
          <a:p>
            <a:pPr indent="-228600" lvl="1" marL="548640" rtl="0" algn="l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SzPts val="1700"/>
              <a:buChar char="○"/>
            </a:pPr>
            <a:r>
              <a:rPr i="1" lang="en-US" sz="2000"/>
              <a:t>b:</a:t>
            </a:r>
            <a:r>
              <a:rPr lang="en-US" sz="2000"/>
              <a:t> </a:t>
            </a:r>
            <a:r>
              <a:rPr lang="en-US" sz="2000"/>
              <a:t>branching factor or number of successor of a node that need to be considered.</a:t>
            </a:r>
            <a:endParaRPr/>
          </a:p>
          <a:p>
            <a:pPr indent="-228600" lvl="1" marL="548640" rtl="0" algn="l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SzPts val="1700"/>
              <a:buChar char="○"/>
            </a:pPr>
            <a:r>
              <a:rPr i="1" lang="en-US" sz="2000"/>
              <a:t>d: </a:t>
            </a:r>
            <a:r>
              <a:rPr lang="en-US" sz="2000"/>
              <a:t>depth of the least-cost solution</a:t>
            </a:r>
            <a:endParaRPr/>
          </a:p>
          <a:p>
            <a:pPr indent="-228600" lvl="1" marL="548640" rtl="0" algn="l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SzPts val="1700"/>
              <a:buChar char="○"/>
            </a:pPr>
            <a:r>
              <a:rPr i="1" lang="en-US" sz="2000"/>
              <a:t>m</a:t>
            </a:r>
            <a:r>
              <a:rPr lang="en-US" sz="2000"/>
              <a:t>: maximum depth of the state space (may be ∞)</a:t>
            </a:r>
            <a:br>
              <a:rPr lang="en-US" sz="2000"/>
            </a:b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94"/>
          <p:cNvSpPr txBox="1"/>
          <p:nvPr>
            <p:ph idx="12" type="sldNum"/>
          </p:nvPr>
        </p:nvSpPr>
        <p:spPr>
          <a:xfrm>
            <a:off x="8451046" y="6315968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93" name="Google Shape;893;p94"/>
          <p:cNvSpPr txBox="1"/>
          <p:nvPr>
            <p:ph type="title"/>
          </p:nvPr>
        </p:nvSpPr>
        <p:spPr>
          <a:xfrm>
            <a:off x="1056750" y="71100"/>
            <a:ext cx="70305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800"/>
              <a:buFont typeface="Libre Franklin"/>
              <a:buNone/>
            </a:pPr>
            <a:r>
              <a:rPr b="1" lang="en-US" sz="3800">
                <a:solidFill>
                  <a:schemeClr val="hlink"/>
                </a:solidFill>
              </a:rPr>
              <a:t>Heuristic Search : A* Algorithm</a:t>
            </a:r>
            <a:endParaRPr/>
          </a:p>
        </p:txBody>
      </p:sp>
      <p:pic>
        <p:nvPicPr>
          <p:cNvPr id="894" name="Google Shape;894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295400"/>
            <a:ext cx="8991600" cy="52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114d283401b_0_80"/>
          <p:cNvSpPr txBox="1"/>
          <p:nvPr>
            <p:ph type="title"/>
          </p:nvPr>
        </p:nvSpPr>
        <p:spPr>
          <a:xfrm>
            <a:off x="1106025" y="337150"/>
            <a:ext cx="70305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901" name="Google Shape;901;g114d283401b_0_80"/>
          <p:cNvSpPr txBox="1"/>
          <p:nvPr>
            <p:ph idx="1" type="body"/>
          </p:nvPr>
        </p:nvSpPr>
        <p:spPr>
          <a:xfrm>
            <a:off x="1056750" y="2077175"/>
            <a:ext cx="7665900" cy="3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https://slideplayer.com/slide/9787248/</a:t>
            </a:r>
            <a:r>
              <a:rPr lang="en-US"/>
              <a:t> 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https://www.slideshare.net/RenasRekany/ai-local-search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https://slideplayer.com/slide/8514257/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a4630b37a3_0_0"/>
          <p:cNvSpPr txBox="1"/>
          <p:nvPr>
            <p:ph type="title"/>
          </p:nvPr>
        </p:nvSpPr>
        <p:spPr>
          <a:xfrm>
            <a:off x="1171600" y="170125"/>
            <a:ext cx="7030500" cy="9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Searching Strategies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344" name="Google Shape;344;ga4630b37a3_0_0"/>
          <p:cNvSpPr txBox="1"/>
          <p:nvPr>
            <p:ph idx="1" type="body"/>
          </p:nvPr>
        </p:nvSpPr>
        <p:spPr>
          <a:xfrm>
            <a:off x="429650" y="1338550"/>
            <a:ext cx="4304700" cy="49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1"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Blind search(uninformed search)</a:t>
            </a: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it means they have no </a:t>
            </a: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additional</a:t>
            </a: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information about states beyond that provided in problem definition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i="1"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Techniques</a:t>
            </a: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1" lang="en-US" sz="22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Breadth First</a:t>
            </a:r>
            <a:r>
              <a:rPr lang="en-US" sz="22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22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Uniform Cost</a:t>
            </a:r>
            <a:r>
              <a:rPr lang="en-US" sz="22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,</a:t>
            </a:r>
            <a:r>
              <a:rPr b="1" lang="en-US" sz="22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Depth first, Depth limited, Iterative Deepening search</a:t>
            </a:r>
            <a:r>
              <a:rPr lang="en-US" sz="22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200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••Guarantees solution.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000"/>
              <a:buNone/>
            </a:pPr>
            <a:r>
              <a:t/>
            </a:r>
            <a:endParaRPr sz="1800"/>
          </a:p>
        </p:txBody>
      </p:sp>
      <p:sp>
        <p:nvSpPr>
          <p:cNvPr id="345" name="Google Shape;345;ga4630b37a3_0_0"/>
          <p:cNvSpPr txBox="1"/>
          <p:nvPr>
            <p:ph idx="2" type="body"/>
          </p:nvPr>
        </p:nvSpPr>
        <p:spPr>
          <a:xfrm>
            <a:off x="4903650" y="1140325"/>
            <a:ext cx="4020000" cy="49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1"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Heuristic search(informed search)</a:t>
            </a: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Strategies</a:t>
            </a: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that know whether one goal state is more promising than another 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•T</a:t>
            </a:r>
            <a:r>
              <a:rPr i="1"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echniques</a:t>
            </a: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1" lang="en-US" sz="22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Greedy Best First Search, A* Algorithm</a:t>
            </a:r>
            <a:endParaRPr b="1" sz="2200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•There is no guarantee that solution is found.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0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2003-12-17T02:58:58Z</dcterms:created>
  <dc:creator>Min-Yen Kan</dc:creator>
</cp:coreProperties>
</file>